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259" r:id="rId4"/>
    <p:sldId id="260" r:id="rId5"/>
    <p:sldId id="261" r:id="rId6"/>
    <p:sldId id="262" r:id="rId7"/>
    <p:sldId id="286" r:id="rId8"/>
    <p:sldId id="287" r:id="rId9"/>
    <p:sldId id="288" r:id="rId10"/>
    <p:sldId id="263" r:id="rId11"/>
    <p:sldId id="301" r:id="rId12"/>
    <p:sldId id="264" r:id="rId13"/>
    <p:sldId id="265" r:id="rId14"/>
    <p:sldId id="266" r:id="rId15"/>
    <p:sldId id="267" r:id="rId16"/>
    <p:sldId id="289" r:id="rId17"/>
    <p:sldId id="290" r:id="rId18"/>
    <p:sldId id="291" r:id="rId19"/>
    <p:sldId id="292" r:id="rId20"/>
    <p:sldId id="268" r:id="rId21"/>
    <p:sldId id="300" r:id="rId22"/>
    <p:sldId id="269" r:id="rId23"/>
    <p:sldId id="270" r:id="rId24"/>
    <p:sldId id="271" r:id="rId25"/>
    <p:sldId id="272" r:id="rId26"/>
    <p:sldId id="273" r:id="rId27"/>
    <p:sldId id="293" r:id="rId28"/>
    <p:sldId id="294" r:id="rId29"/>
    <p:sldId id="295" r:id="rId30"/>
    <p:sldId id="299" r:id="rId31"/>
    <p:sldId id="298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5" r:id="rId41"/>
    <p:sldId id="28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7F4DAF-E6CF-4019-900B-0B56CA60460A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FE6DD1-7A1B-48D4-B749-C99E8F6C270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9000">
              <a:schemeClr val="bg2">
                <a:tint val="80000"/>
                <a:satMod val="400000"/>
              </a:schemeClr>
            </a:gs>
            <a:gs pos="8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7E9759-0EE6-469E-B256-FFFC8BF5FA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Gomer Junior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1F61993-591C-4E3E-B08C-4851FB3E6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Year 3 Mathematics</a:t>
            </a:r>
          </a:p>
        </p:txBody>
      </p:sp>
    </p:spTree>
    <p:extLst>
      <p:ext uri="{BB962C8B-B14F-4D97-AF65-F5344CB8AC3E}">
        <p14:creationId xmlns:p14="http://schemas.microsoft.com/office/powerpoint/2010/main" val="82816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5805" y="1464960"/>
            <a:ext cx="81060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Gomer Junior School</a:t>
            </a:r>
          </a:p>
        </p:txBody>
      </p:sp>
      <p:sp>
        <p:nvSpPr>
          <p:cNvPr id="3" name="Rectangle 2"/>
          <p:cNvSpPr/>
          <p:nvPr/>
        </p:nvSpPr>
        <p:spPr>
          <a:xfrm>
            <a:off x="3620530" y="2762419"/>
            <a:ext cx="5511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Year </a:t>
            </a:r>
            <a:r>
              <a:rPr lang="en-GB" sz="3600" dirty="0" smtClean="0">
                <a:solidFill>
                  <a:srgbClr val="0070C0"/>
                </a:solidFill>
              </a:rPr>
              <a:t>4 </a:t>
            </a:r>
            <a:r>
              <a:rPr lang="en-GB" sz="3600" dirty="0">
                <a:solidFill>
                  <a:srgbClr val="0070C0"/>
                </a:solidFill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78996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DE9EE-EF5E-4E3D-994D-2B3D1BFC0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482863"/>
            <a:ext cx="10468864" cy="18288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What </a:t>
            </a:r>
            <a:r>
              <a:rPr lang="en-GB" dirty="0" smtClean="0">
                <a:solidFill>
                  <a:srgbClr val="002060"/>
                </a:solidFill>
              </a:rPr>
              <a:t>do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Year </a:t>
            </a:r>
            <a:r>
              <a:rPr lang="en-GB" dirty="0">
                <a:solidFill>
                  <a:srgbClr val="002060"/>
                </a:solidFill>
              </a:rPr>
              <a:t>4</a:t>
            </a:r>
            <a:r>
              <a:rPr lang="en-GB" dirty="0" smtClean="0">
                <a:solidFill>
                  <a:srgbClr val="002060"/>
                </a:solidFill>
              </a:rPr>
              <a:t> pupils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need to </a:t>
            </a:r>
            <a:r>
              <a:rPr lang="en-GB" dirty="0" smtClean="0">
                <a:solidFill>
                  <a:srgbClr val="002060"/>
                </a:solidFill>
              </a:rPr>
              <a:t>learn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19C91C-E88F-4B3C-BA3F-E5E54F6CB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32000" y="3681117"/>
            <a:ext cx="10472928" cy="17526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Let’s find </a:t>
            </a:r>
            <a:r>
              <a:rPr lang="en-GB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out</a:t>
            </a:r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1395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1564" y="746716"/>
            <a:ext cx="6096000" cy="61410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&amp; Place Value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in multiples of 6, 7, 9, 25 and 1,000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1,000 more or less than a given number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backwards through 0 to include negative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the place value of each digit in a four-digit number (1,000s, 100s, 10s and 1s)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 and compare numbers beyond 1,000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identify, represent and estimate numbers using different representations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any number to the nearest 10, 100 or 1,000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number and practical problems that involve all of the above and with increasingly large positive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read Roman numerals to 100 (I to C) and know that over time, the numeral system changed to include </a:t>
            </a:r>
            <a:r>
              <a:rPr lang="en-GB" dirty="0"/>
              <a:t>the concept of </a:t>
            </a:r>
            <a:r>
              <a:rPr lang="en-GB" dirty="0" smtClean="0"/>
              <a:t>0 </a:t>
            </a:r>
            <a:r>
              <a:rPr lang="en-GB" dirty="0"/>
              <a:t>and place value.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572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345" y="1481764"/>
            <a:ext cx="6096000" cy="31739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 &amp; Subtraction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numbers with up to 4 digits using the formal written methods of columnar addition and subtraction where appropriate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 and use inverse operations to check answers to a calculation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solve addition and subtraction two-step problems in contexts, deciding which operations and methods </a:t>
            </a:r>
            <a:r>
              <a:rPr lang="en-GB" dirty="0"/>
              <a:t>to use and why</a:t>
            </a:r>
          </a:p>
        </p:txBody>
      </p:sp>
    </p:spTree>
    <p:extLst>
      <p:ext uri="{BB962C8B-B14F-4D97-AF65-F5344CB8AC3E}">
        <p14:creationId xmlns:p14="http://schemas.microsoft.com/office/powerpoint/2010/main" val="105815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418" y="1108012"/>
            <a:ext cx="6096000" cy="5397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Multiplication &amp; Division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multiplication and division facts for multiplication tables up to 12 × 12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place value, known and derived facts to multiply and divide mentally, including: multiplying by 0 and 1; dividing by 1; multiplying together 3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and use factor pairs and commutativity in mental calculations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two-digit and three-digit numbers by a one-digit number using formal written layout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multiplying and adding, including using the distributive law to multiply two digit numbers by 1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digit. </a:t>
            </a:r>
            <a:r>
              <a:rPr lang="en-GB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 X7   = 20x7 + 6x7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3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28" y="1187011"/>
            <a:ext cx="6096000" cy="523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Fractions (including decimals)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and show, using diagrams, families of common equivalent fractions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up and down in hundredths; recognise that hundredths arise when dividing an object by a 100 and dividing tenths by 10.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increasingly harder fractions to calculate quantities, and fractions to divide quantities, including non-unit fractions where the answer is a whole number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fractions with the same denominator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and write decimal equivalents of any number of tenths or hundredths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recognise and write decimal equivalents to ¼; ½; ¾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effect of dividing a one- or two-digit number by 10 and 100, identifying the value of the digits in the answer as ones, tenths and hundredths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decimals with 1 decimal place to the nearest whole number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numbers with the same number of decimal places up to 2 decimal places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simple measure and money problems involving fractions and decimals to 2 decimal places.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80" y="730120"/>
            <a:ext cx="10562095" cy="4126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convert between different units of </a:t>
            </a:r>
            <a:r>
              <a:rPr lang="en-GB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en-GB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lang="en-GB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 calculate the perimeter of a rectilinear figure (including squares) in centimetres and </a:t>
            </a: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endParaRPr lang="en-GB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GB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area of rectilinear shapes by counting </a:t>
            </a: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squares</a:t>
            </a:r>
            <a:endParaRPr lang="en-GB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en-GB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compare and calculate different measures, including money in pounds and </a:t>
            </a: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pence</a:t>
            </a:r>
            <a:endParaRPr lang="en-GB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GB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write and convert time between analogue and digital 12 and 24-hour </a:t>
            </a: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clocks</a:t>
            </a:r>
            <a:endParaRPr lang="en-GB" sz="2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GB" sz="24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problems involving converting from hours to minutes, minutes to seconds, years to months, weeks to days</a:t>
            </a:r>
            <a:endParaRPr lang="en-GB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24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945" y="1350556"/>
            <a:ext cx="6096000" cy="42123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Shape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and classify geometric shapes, including quadrilaterals and triangles, based on their properties and sizes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acute and obtuse angles and compare and order angles up to 2 right angles by size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lines of symmetry in 2-D shapes presented in different orientations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a simple symmetric figure with respect to a specific line of symmetry.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836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618" y="1554956"/>
            <a:ext cx="6096000" cy="3323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Position &amp; Direction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positions on a 2-D grid as coordinates in the first quadrant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movements between positions as translations of a given unit to the left/right and up/down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plot specified points and draw sides to complete a given polygon.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4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018" y="1691874"/>
            <a:ext cx="6096000" cy="29939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 and present discrete and continuous data using appropriate graphical methods, including bar charts and time graphs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comparison, sum and difference problems using information presented in bar charts, pictograms, tables and other graphs.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8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DE9EE-EF5E-4E3D-994D-2B3D1BFC0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482863"/>
            <a:ext cx="10468864" cy="18288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What </a:t>
            </a:r>
            <a:r>
              <a:rPr lang="en-GB" dirty="0" smtClean="0">
                <a:solidFill>
                  <a:srgbClr val="002060"/>
                </a:solidFill>
              </a:rPr>
              <a:t>do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Year </a:t>
            </a:r>
            <a:r>
              <a:rPr lang="en-GB" dirty="0">
                <a:solidFill>
                  <a:srgbClr val="002060"/>
                </a:solidFill>
              </a:rPr>
              <a:t>3</a:t>
            </a:r>
            <a:r>
              <a:rPr lang="en-GB" dirty="0" smtClean="0">
                <a:solidFill>
                  <a:srgbClr val="002060"/>
                </a:solidFill>
              </a:rPr>
              <a:t> pupils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need to </a:t>
            </a:r>
            <a:r>
              <a:rPr lang="en-GB" dirty="0" smtClean="0">
                <a:solidFill>
                  <a:srgbClr val="002060"/>
                </a:solidFill>
              </a:rPr>
              <a:t>learn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19C91C-E88F-4B3C-BA3F-E5E54F6CB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32000" y="3681117"/>
            <a:ext cx="10472928" cy="17526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Let’s find </a:t>
            </a:r>
            <a:r>
              <a:rPr lang="en-GB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out</a:t>
            </a:r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75432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69000">
              <a:schemeClr val="accent1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3675" y="2115751"/>
            <a:ext cx="3875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Gomer Junior School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4296" y="3244334"/>
            <a:ext cx="3483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Year </a:t>
            </a:r>
            <a:r>
              <a:rPr lang="en-GB" sz="3200" dirty="0" smtClean="0">
                <a:solidFill>
                  <a:srgbClr val="0070C0"/>
                </a:solidFill>
              </a:rPr>
              <a:t>5 </a:t>
            </a:r>
            <a:r>
              <a:rPr lang="en-GB" sz="3200" dirty="0">
                <a:solidFill>
                  <a:srgbClr val="0070C0"/>
                </a:solidFill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29626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DE9EE-EF5E-4E3D-994D-2B3D1BFC0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482863"/>
            <a:ext cx="10468864" cy="18288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What </a:t>
            </a:r>
            <a:r>
              <a:rPr lang="en-GB" dirty="0" smtClean="0">
                <a:solidFill>
                  <a:srgbClr val="002060"/>
                </a:solidFill>
              </a:rPr>
              <a:t>do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Year </a:t>
            </a:r>
            <a:r>
              <a:rPr lang="en-GB" dirty="0" smtClean="0">
                <a:solidFill>
                  <a:srgbClr val="002060"/>
                </a:solidFill>
              </a:rPr>
              <a:t>5 pupils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need to </a:t>
            </a:r>
            <a:r>
              <a:rPr lang="en-GB" dirty="0" smtClean="0">
                <a:solidFill>
                  <a:srgbClr val="002060"/>
                </a:solidFill>
              </a:rPr>
              <a:t>learn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19C91C-E88F-4B3C-BA3F-E5E54F6CB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32000" y="3681117"/>
            <a:ext cx="10472928" cy="17526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Let’s find </a:t>
            </a:r>
            <a:r>
              <a:rPr lang="en-GB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out</a:t>
            </a:r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21509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2873" y="858231"/>
            <a:ext cx="6096000" cy="62868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&amp; Place Value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read, write, order and compare numbers to at least 1,000,000 and determine the value of each digit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forwards or backwards in steps of powers of 10 for any given number up to 1,000,000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 negative numbers in context, count forwards and backwards with positive and negative whole numbers, including through 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any number up to 1,000,000 to the nearest 10, 100, 1,000, 10,000 and 100,000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number problems and practical problems that involve all of the above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Roman numerals to 1,000 (M) and recognise years written in Roman numerals.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879" y="879898"/>
            <a:ext cx="6096000" cy="65181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Multiplication &amp; Division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multiples and factors, including finding all factor pairs of a number, and common factors of two numbers.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and use the vocabulary of prime numbers, prime factors and composite (non-prime)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 whether a number up to 100 is prime and recall prime numbers up to 19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numbers up to 4 digits by a one- or two-digit number using a formal written method, including long multiplication for two-digit numbers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multiply and divide numbers mentally drawing upon known facts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 numbers up to 4 digits by a one-digit number using the formal written method of short division and interpret remainders appropriately for the context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and divide whole numbers and those involving decimals by 10, 100 and 1,000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437" y="2537926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multiplication and division, including using their knowledge of factors and multiples, squares and cubes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addition, subtraction, multiplication and division and a combination of these, including understanding the meaning of the equals sign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multiplication and division, including scaling by simple fractions and problems involving simple rates.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437" y="1649668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and use square numbers and cube numbers, and the notation for squared (</a:t>
            </a:r>
            <a:r>
              <a:rPr lang="en-GB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cubed (</a:t>
            </a:r>
            <a:r>
              <a:rPr lang="en-GB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693" y="971811"/>
            <a:ext cx="6096000" cy="71101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Fractions (decimals &amp; percentages)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and order fractions whose denominators are all multiples of the same number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identify, name and write equivalent fractions of a given fraction, represented visually, including tenths and hundredths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mixed numbers and improper fractions and convert from one form to the other and write mathematical statements &gt; 1 as a mixed number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fractions with the same denominator and denominators that are multiples of the same number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proper fractions and mixed numbers by whole numbers, supported by materials and diagrams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2095180"/>
            <a:ext cx="6096000" cy="51305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decimals with 2 decimal places to the nearest whole number and to 1 decimal place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read, write, order and compare numbers with up to 3 decimal places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number up to 3 decimal places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the per cent symbol (%) and understand that per cent relates to “number of parts per 100”, and write percentages as a fraction with denominator 100, and as a decimal fraction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which require knowing percentage and decimal equivalents of 1/2, 1/4, 1/5, 2/5, 4/5 and fractions with a denominator of a multiple of 10 or 25.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81891" y="844230"/>
            <a:ext cx="6096000" cy="15741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and write decimal numbers as fractions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and use thousandths and relate them to tenths, hundredths and decimal equivalents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4146" y="274788"/>
            <a:ext cx="6096000" cy="68795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 between different units of metric measure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and use approximate equivalences between metric units and common imperial units such as inches, pounds and pints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 and calculate the perimeter of composite rectilinear shapes in centimetres and metres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and compare the area of rectangles (including squares) including using standard units, square centimetres (cm</a:t>
            </a:r>
            <a:r>
              <a:rPr lang="en-GB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square metres (m</a:t>
            </a:r>
            <a:r>
              <a:rPr lang="en-GB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estimate the area of irregular shapes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 volume and capacity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converting between units of time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all four operations to solve problems involving measure using decimal notation including scaling.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91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9673" y="621214"/>
            <a:ext cx="6096000" cy="65946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Shape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3-D shapes, including cubes and other cuboids, from 2-D representations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angles are measured in degrees: estimate and compare acute, obtuse and reflex angles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 given angles, and measure them in degrees (</a:t>
            </a:r>
            <a:r>
              <a:rPr lang="en-GB" baseline="30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identify: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angles at a point and 1 whole turn (total 360</a:t>
            </a:r>
            <a:r>
              <a:rPr lang="en-GB" baseline="30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angles at a point on a straight line and half a turn (total 180</a:t>
            </a:r>
            <a:r>
              <a:rPr lang="en-GB" baseline="30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multiples of 90</a:t>
            </a:r>
            <a:r>
              <a:rPr lang="en-GB" baseline="30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GB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the properties of rectangles to deduce related facts and find missing lengths and angles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distinguish between regular and irregular polygons based on reasoning about equal sides and angles.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88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527" y="1362686"/>
            <a:ext cx="6096000" cy="47430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Position &amp; Direction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identify, describe and represent the position of a shape following a reflection or translation, using the appropriate language, and know that the shape has not changed.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Statistics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comparison, sum and difference problems using information presented in a line graph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complete, read and interpret information in tables, including timetables.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8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F409B00-CE1C-4098-AF64-BC67E985BD92}"/>
              </a:ext>
            </a:extLst>
          </p:cNvPr>
          <p:cNvSpPr/>
          <p:nvPr/>
        </p:nvSpPr>
        <p:spPr>
          <a:xfrm>
            <a:off x="131736" y="1222018"/>
            <a:ext cx="11794210" cy="366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&amp; Place Value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from 0 in multiples of 4, 8, 50 and 100; find 10 or 100 more or less than a given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each digit in a 3-digit number (100s, 10s,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1s)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order numbers up to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1,000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represent and estimate numbers using different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write numbers up to 1,000 in numerals and in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problems and practical problems involving these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35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2"/>
            </a:gs>
            <a:gs pos="5000">
              <a:schemeClr val="accent1"/>
            </a:gs>
            <a:gs pos="91000">
              <a:schemeClr val="accent1"/>
            </a:gs>
            <a:gs pos="100000">
              <a:schemeClr val="accent1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3675" y="2115751"/>
            <a:ext cx="3875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Gomer Junior School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4296" y="3244334"/>
            <a:ext cx="3676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Year </a:t>
            </a:r>
            <a:r>
              <a:rPr lang="en-GB" sz="3200" dirty="0">
                <a:solidFill>
                  <a:srgbClr val="0070C0"/>
                </a:solidFill>
              </a:rPr>
              <a:t>6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>
                <a:solidFill>
                  <a:srgbClr val="0070C0"/>
                </a:solidFill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23869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DE9EE-EF5E-4E3D-994D-2B3D1BFC0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482863"/>
            <a:ext cx="10468864" cy="18288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What </a:t>
            </a:r>
            <a:r>
              <a:rPr lang="en-GB" dirty="0" smtClean="0">
                <a:solidFill>
                  <a:srgbClr val="002060"/>
                </a:solidFill>
              </a:rPr>
              <a:t>do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Year </a:t>
            </a:r>
            <a:r>
              <a:rPr lang="en-GB" dirty="0">
                <a:solidFill>
                  <a:srgbClr val="002060"/>
                </a:solidFill>
              </a:rPr>
              <a:t>6</a:t>
            </a:r>
            <a:r>
              <a:rPr lang="en-GB" dirty="0" smtClean="0">
                <a:solidFill>
                  <a:srgbClr val="002060"/>
                </a:solidFill>
              </a:rPr>
              <a:t> pupils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need to </a:t>
            </a:r>
            <a:r>
              <a:rPr lang="en-GB" dirty="0" smtClean="0">
                <a:solidFill>
                  <a:srgbClr val="002060"/>
                </a:solidFill>
              </a:rPr>
              <a:t>learn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19C91C-E88F-4B3C-BA3F-E5E54F6CB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32000" y="3681117"/>
            <a:ext cx="10472928" cy="17526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Let’s find </a:t>
            </a:r>
            <a:r>
              <a:rPr lang="en-GB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out</a:t>
            </a:r>
            <a:r>
              <a:rPr lang="en-GB" sz="4000" dirty="0">
                <a:solidFill>
                  <a:srgbClr val="FFC000"/>
                </a:solidFill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40874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364" y="1373950"/>
            <a:ext cx="6096000" cy="4018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&amp; Place Value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read, write, order and compare numbers up to 10 000 000 and determine the value of each digit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any whole number to a required degree of accuracy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negative numbers in context, and calculate intervals across 0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number and practical problems that involve all of the above.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68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308" y="458212"/>
            <a:ext cx="6096000" cy="7636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Addition, Subtraction, Multiplication &amp; Division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multi-digit numbers up to 4 digits by a two-digit whole number using the formal written method of long multiplication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 numbers up to 4 digits by a two-digit whole number using the formal written method of long division, and interpret remainders as whole number remainders, fractions, or by rounding, as appropriate for the context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 numbers up to 4 digits by a two-digit number using the formal written method of short division where appropriate, interpreting remainders according to the context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 mental calculations, including with mixed operations and large numbers.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common factors, common multiples and prime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03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290" y="1715091"/>
            <a:ext cx="6096000" cy="39450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their knowledge of the order of operations to carry out calculations involving the 4 operations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addition and subtraction multi-step problems in contexts, deciding which operations and methods to use and why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addition, subtraction, multiplication and division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estimation to check answers to calculations and determine, in the context of a problem, an appropriate degree of accuracy.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56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366" y="952135"/>
            <a:ext cx="6096000" cy="64515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Fractions (decimals &amp; percentages)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common factors to simplify fractions; use common multiples to express fractions in the same denomination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and order fractions, including fractions &gt;1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fractions with different denominators and mixed numbers, using the concept of equivalent fractions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simple pairs of proper fractions, writing the answer in its simplest form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 proper fractions by whole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associate a fraction with division and calculate decimal 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 equivalents for a simple fraction.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63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09" y="1464510"/>
            <a:ext cx="6096000" cy="51305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value of each digit in numbers given to three decimal places and multiply and divide numbers by 10, 100 and 1,000 giving answers are up to three decimal places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 one-digit numbers with up to 2 decimal places by whole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written division methods in cases where the answer has up to 2 decimal places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which require answers to be rounded to specified degrees of accuracy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and use equivalences between simple fractions, decimals and percentages, including in different contexts.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094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436" y="1526047"/>
            <a:ext cx="6096000" cy="45086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Ratio &amp; Proportion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the relative sizes of two quantities where missing values can be found by using integer multiplication and division facts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the calculation of percentages and the use of percentages for comparison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similar shapes where the scale factor is known or can be found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unequal sharing and grouping using knowledge of fractions and multiples.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747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" y="1830847"/>
            <a:ext cx="6096000" cy="42123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Algebra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simple formulae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generate and describe linear number sequences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 missing number problems algebraically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pairs of numbers that satisfy an equation with two unknowns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enumerate possibilities of combinations of 2 variables.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975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9218" y="999088"/>
            <a:ext cx="6096000" cy="60894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Measurement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 involving the calculation and conversion of units of measure, using decimal notation up to 2 decimal places where appropriate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use, read, write and convert between standard units, converting measurements of length, mass, volume and time from a smaller unit of measure to a larger unit, and vice versa, using decimal notation to up to 3 decimal places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 between miles and kilometres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that shapes with the same areas can have different perimeters and vice versa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when it is possible to use formulae for area and volume of shapes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the area of parallelograms and triangles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calculate, estimate and compare volume of cubes and cuboids using standard units, including cubic centimetres (cm</a:t>
            </a:r>
            <a:r>
              <a:rPr lang="en-GB" sz="1400" baseline="30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cubic metres (m</a:t>
            </a:r>
            <a:r>
              <a:rPr lang="en-GB" sz="1400" baseline="30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and extending to 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units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4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1F3E94F-6552-481F-859D-B7E9B991CDFC}"/>
              </a:ext>
            </a:extLst>
          </p:cNvPr>
          <p:cNvSpPr/>
          <p:nvPr/>
        </p:nvSpPr>
        <p:spPr>
          <a:xfrm>
            <a:off x="362464" y="1272079"/>
            <a:ext cx="7805531" cy="4543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 &amp; Subtraction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numbers mentally, including: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three-digit number and 1s</a:t>
            </a:r>
            <a:endParaRPr lang="en-GB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three-digit number and 10s</a:t>
            </a:r>
            <a:endParaRPr lang="en-GB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three-digit number and 100s</a:t>
            </a:r>
            <a:endParaRPr lang="en-GB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numbers with up to 3 digits, using formal written methods of     columnar addition and subtraction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 the answer to a calculation and use inverse operations to check answers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problems, including missing number problems, using number facts, place value, and more complex addition and subtraction.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22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418" y="1052993"/>
            <a:ext cx="6096000" cy="56941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Shape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 2-D shapes using given dimensions and angles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recognise, describe and build simple 3-D shapes, including making nets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and classify geometric shapes based on their properties and sizes and find unknown angles in any triangles, quadrilaterals, and regular polygons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illustrate and name parts of circles, including radius, diameter and circumference and know that the diameter is twice the radius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angles where they meet at a point, are on a straight line, or are vertically opposite, and find missing angles.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002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836" y="1380758"/>
            <a:ext cx="6096000" cy="47430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Position &amp; Direction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positions on the full coordinate grid (all 4 quadrants)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 and translate simple shapes on the coordinate plane, and reflect them in the axes.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 and construct pie charts and line graphs and use these to solve problems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and interpret the mean as an average.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6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ACCF502-1577-4C63-B1CA-A011BD5045DB}"/>
              </a:ext>
            </a:extLst>
          </p:cNvPr>
          <p:cNvSpPr/>
          <p:nvPr/>
        </p:nvSpPr>
        <p:spPr>
          <a:xfrm>
            <a:off x="209227" y="1330317"/>
            <a:ext cx="11747715" cy="3148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Multiplication &amp; Division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use multiplication and division facts for the 3, 4 and 8 multiplication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calculate mathematical statements for multiplication and division using the multiplication tables that they know, including for two-digit numbers times one-digit numbers, using mental and progressing to formal written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problems, including missing number problems, involving multiplication and division, including positive integer scaling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4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BC4FAB8-F1B2-4486-ACA8-32206F1D57DD}"/>
              </a:ext>
            </a:extLst>
          </p:cNvPr>
          <p:cNvSpPr/>
          <p:nvPr/>
        </p:nvSpPr>
        <p:spPr>
          <a:xfrm>
            <a:off x="170481" y="840392"/>
            <a:ext cx="11871702" cy="4877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 and down in tenths; recognise that tenths arise from dividing an object into 10 equal parts and in dividing one-digit numbers or quantities by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find and write fractions of a discrete set of objects: unit fractions and non-unit fractions with small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denominators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use fractions as numbers: unit fractions and non-unit fractions with small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denominator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show, using diagrams, equivalent fractions with small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denominators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subtract fractions with the same denominator within one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order unit fractions, and fractions with the same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denominators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 that involve all of the above.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9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605" y="1406220"/>
            <a:ext cx="6096000" cy="5332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measure, compare, add and subtract: lengths (m/cm/mm); mass (kg/g); volume/capacity (l/ml)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 the perimeter of simple 2-D shapes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and subtract amounts of money to give change, using both £ and p in practical contexts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tell and write the time from an analogue clock, including using Roman numerals from I to XII, and 12-hour and 24-hour clocks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 and read time with increasing accuracy to the nearest minute; record and compare time in terms of seconds, minutes and hours; use vocabulary such as o'clock, am/pm, morning, afternoon, noon and midnight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the number of seconds in a minute and the number of days in each month, year and leap year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durations of events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82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35" y="1026484"/>
            <a:ext cx="11949193" cy="3148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Shapes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 2-D shapes and make 3-D shapes using modelling materials; recognise 3-D shapes in different orientations and describe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angles as a property of shape or a description of a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angles, recognise that 2 right angles make a half-turn, 3 make three quarters of a turn and 4 a complete turn; identify whether angles are greater than or less than a right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angle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horizontal and vertical lines and pairs of perpendicular and parallel </a:t>
            </a:r>
            <a:r>
              <a:rPr lang="en-GB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16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178" y="2112953"/>
            <a:ext cx="6096000" cy="2401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 and present data using bar charts, pictograms and tables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 one-step and two-step questions using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presented in scaled bar charts and pictograms and tables.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56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1107</Words>
  <Application>Microsoft Office PowerPoint</Application>
  <PresentationFormat>Widescreen</PresentationFormat>
  <Paragraphs>352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 Black</vt:lpstr>
      <vt:lpstr>Calibri</vt:lpstr>
      <vt:lpstr>Constantia</vt:lpstr>
      <vt:lpstr>Symbol</vt:lpstr>
      <vt:lpstr>Times New Roman</vt:lpstr>
      <vt:lpstr>Wingdings 2</vt:lpstr>
      <vt:lpstr>Flow</vt:lpstr>
      <vt:lpstr>Gomer Junior School</vt:lpstr>
      <vt:lpstr>What do Year 3 pupils  need to learn?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Year 4 pupils  need to learn?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Year 5 pupils  need to learn?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Year 6 pupils  need to learn?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Gomer Junior School</dc:title>
  <dc:creator>Tim</dc:creator>
  <cp:lastModifiedBy>Potter, T</cp:lastModifiedBy>
  <cp:revision>18</cp:revision>
  <dcterms:created xsi:type="dcterms:W3CDTF">2018-05-20T16:09:43Z</dcterms:created>
  <dcterms:modified xsi:type="dcterms:W3CDTF">2018-05-30T12:01:19Z</dcterms:modified>
</cp:coreProperties>
</file>