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8" r:id="rId8"/>
    <p:sldId id="262" r:id="rId9"/>
    <p:sldId id="263" r:id="rId10"/>
    <p:sldId id="267"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1" autoAdjust="0"/>
    <p:restoredTop sz="94660"/>
  </p:normalViewPr>
  <p:slideViewPr>
    <p:cSldViewPr snapToGrid="0">
      <p:cViewPr>
        <p:scale>
          <a:sx n="119" d="100"/>
          <a:sy n="119" d="100"/>
        </p:scale>
        <p:origin x="-102"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AB22C-DE30-43F0-9FF6-79F6F0F9C2CA}" type="datetimeFigureOut">
              <a:rPr lang="en-US"/>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9A760-E6C9-4000-937C-77BB3E18924E}" type="slidenum">
              <a:rPr lang="en-US"/>
              <a:t>‹#›</a:t>
            </a:fld>
            <a:endParaRPr lang="en-US"/>
          </a:p>
        </p:txBody>
      </p:sp>
    </p:spTree>
    <p:extLst>
      <p:ext uri="{BB962C8B-B14F-4D97-AF65-F5344CB8AC3E}">
        <p14:creationId xmlns:p14="http://schemas.microsoft.com/office/powerpoint/2010/main" val="774913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2</a:t>
            </a:fld>
            <a:endParaRPr lang="en-US"/>
          </a:p>
        </p:txBody>
      </p:sp>
    </p:spTree>
    <p:extLst>
      <p:ext uri="{BB962C8B-B14F-4D97-AF65-F5344CB8AC3E}">
        <p14:creationId xmlns:p14="http://schemas.microsoft.com/office/powerpoint/2010/main" val="984381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12</a:t>
            </a:fld>
            <a:endParaRPr lang="en-US"/>
          </a:p>
        </p:txBody>
      </p:sp>
    </p:spTree>
    <p:extLst>
      <p:ext uri="{BB962C8B-B14F-4D97-AF65-F5344CB8AC3E}">
        <p14:creationId xmlns:p14="http://schemas.microsoft.com/office/powerpoint/2010/main" val="2451990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3</a:t>
            </a:fld>
            <a:endParaRPr lang="en-US"/>
          </a:p>
        </p:txBody>
      </p:sp>
    </p:spTree>
    <p:extLst>
      <p:ext uri="{BB962C8B-B14F-4D97-AF65-F5344CB8AC3E}">
        <p14:creationId xmlns:p14="http://schemas.microsoft.com/office/powerpoint/2010/main" val="1339075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4</a:t>
            </a:fld>
            <a:endParaRPr lang="en-US"/>
          </a:p>
        </p:txBody>
      </p:sp>
    </p:spTree>
    <p:extLst>
      <p:ext uri="{BB962C8B-B14F-4D97-AF65-F5344CB8AC3E}">
        <p14:creationId xmlns:p14="http://schemas.microsoft.com/office/powerpoint/2010/main" val="1592226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5</a:t>
            </a:fld>
            <a:endParaRPr lang="en-US"/>
          </a:p>
        </p:txBody>
      </p:sp>
    </p:spTree>
    <p:extLst>
      <p:ext uri="{BB962C8B-B14F-4D97-AF65-F5344CB8AC3E}">
        <p14:creationId xmlns:p14="http://schemas.microsoft.com/office/powerpoint/2010/main" val="152654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6</a:t>
            </a:fld>
            <a:endParaRPr lang="en-US"/>
          </a:p>
        </p:txBody>
      </p:sp>
    </p:spTree>
    <p:extLst>
      <p:ext uri="{BB962C8B-B14F-4D97-AF65-F5344CB8AC3E}">
        <p14:creationId xmlns:p14="http://schemas.microsoft.com/office/powerpoint/2010/main" val="2036321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8</a:t>
            </a:fld>
            <a:endParaRPr lang="en-US"/>
          </a:p>
        </p:txBody>
      </p:sp>
    </p:spTree>
    <p:extLst>
      <p:ext uri="{BB962C8B-B14F-4D97-AF65-F5344CB8AC3E}">
        <p14:creationId xmlns:p14="http://schemas.microsoft.com/office/powerpoint/2010/main" val="1170643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9</a:t>
            </a:fld>
            <a:endParaRPr lang="en-US"/>
          </a:p>
        </p:txBody>
      </p:sp>
    </p:spTree>
    <p:extLst>
      <p:ext uri="{BB962C8B-B14F-4D97-AF65-F5344CB8AC3E}">
        <p14:creationId xmlns:p14="http://schemas.microsoft.com/office/powerpoint/2010/main" val="1969817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10</a:t>
            </a:fld>
            <a:endParaRPr lang="en-US"/>
          </a:p>
        </p:txBody>
      </p:sp>
    </p:spTree>
    <p:extLst>
      <p:ext uri="{BB962C8B-B14F-4D97-AF65-F5344CB8AC3E}">
        <p14:creationId xmlns:p14="http://schemas.microsoft.com/office/powerpoint/2010/main" val="57959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9A760-E6C9-4000-937C-77BB3E18924E}" type="slidenum">
              <a:rPr lang="en-US"/>
              <a:t>11</a:t>
            </a:fld>
            <a:endParaRPr lang="en-US"/>
          </a:p>
        </p:txBody>
      </p:sp>
    </p:spTree>
    <p:extLst>
      <p:ext uri="{BB962C8B-B14F-4D97-AF65-F5344CB8AC3E}">
        <p14:creationId xmlns:p14="http://schemas.microsoft.com/office/powerpoint/2010/main" val="2392553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10/3/2016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jrlane@btinternet.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types-of-school/academi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6899" y="1122363"/>
            <a:ext cx="8891101" cy="2387600"/>
          </a:xfrm>
        </p:spPr>
        <p:txBody>
          <a:bodyPr>
            <a:normAutofit fontScale="90000"/>
          </a:bodyPr>
          <a:lstStyle/>
          <a:p>
            <a:r>
              <a:rPr lang="en-US" dirty="0"/>
              <a:t/>
            </a:r>
            <a:br>
              <a:rPr lang="en-US" dirty="0"/>
            </a:b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1816708" y="3592084"/>
            <a:ext cx="8791575" cy="1655762"/>
          </a:xfrm>
        </p:spPr>
        <p:txBody>
          <a:bodyPr vert="horz" lIns="91440" tIns="45720" rIns="91440" bIns="45720" rtlCol="0" anchor="t">
            <a:normAutofit/>
          </a:bodyPr>
          <a:lstStyle/>
          <a:p>
            <a:pPr algn="ctr"/>
            <a:r>
              <a:rPr lang="en-US" dirty="0">
                <a:solidFill>
                  <a:srgbClr val="82FFFF"/>
                </a:solidFill>
              </a:rPr>
              <a:t>Academy Conversion Consultation</a:t>
            </a:r>
            <a:endParaRPr lang="en-US" dirty="0">
              <a:solidFill>
                <a:schemeClr val="tx1"/>
              </a:solidFill>
            </a:endParaRPr>
          </a:p>
          <a:p>
            <a:pPr algn="ctr"/>
            <a:r>
              <a:rPr lang="en-US" dirty="0">
                <a:solidFill>
                  <a:srgbClr val="82FFFF"/>
                </a:solidFill>
              </a:rPr>
              <a:t>1 September 2016 – 29 September 2016</a:t>
            </a:r>
            <a:endParaRPr lang="en-US" dirty="0">
              <a:solidFill>
                <a:schemeClr val="tx1"/>
              </a:solidFill>
            </a:endParaRPr>
          </a:p>
        </p:txBody>
      </p:sp>
      <p:pic>
        <p:nvPicPr>
          <p:cNvPr id="4" name="Picture 3" descr="Gomer Logo.png"/>
          <p:cNvPicPr>
            <a:picLocks noChangeAspect="1"/>
          </p:cNvPicPr>
          <p:nvPr/>
        </p:nvPicPr>
        <p:blipFill>
          <a:blip r:embed="rId2"/>
          <a:stretch>
            <a:fillRect/>
          </a:stretch>
        </p:blipFill>
        <p:spPr>
          <a:xfrm>
            <a:off x="3424834" y="623128"/>
            <a:ext cx="5258669" cy="2477767"/>
          </a:xfrm>
          <a:prstGeom prst="rect">
            <a:avLst/>
          </a:prstGeom>
        </p:spPr>
      </p:pic>
    </p:spTree>
    <p:extLst>
      <p:ext uri="{BB962C8B-B14F-4D97-AF65-F5344CB8AC3E}">
        <p14:creationId xmlns:p14="http://schemas.microsoft.com/office/powerpoint/2010/main" val="3856144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3" y="296772"/>
            <a:ext cx="9906000" cy="6410416"/>
          </a:xfrm>
        </p:spPr>
        <p:txBody>
          <a:bodyPr vert="horz" lIns="91440" tIns="45720" rIns="91440" bIns="45720" rtlCol="0" anchor="t">
            <a:normAutofit fontScale="92500"/>
          </a:bodyPr>
          <a:lstStyle/>
          <a:p>
            <a:pPr marL="0" indent="0" algn="just">
              <a:buNone/>
            </a:pPr>
            <a:r>
              <a:rPr lang="en-US" b="1" dirty="0">
                <a:solidFill>
                  <a:srgbClr val="000000"/>
                </a:solidFill>
                <a:latin typeface="Calibri"/>
              </a:rPr>
              <a:t>9. What assurances will the Academy give to guarantee the terms and conditions of the teaching and support staff? </a:t>
            </a:r>
            <a:r>
              <a:rPr lang="en-US" dirty="0">
                <a:solidFill>
                  <a:srgbClr val="000000"/>
                </a:solidFill>
                <a:latin typeface="Calibri"/>
              </a:rPr>
              <a:t>Being a good employer is of paramount importance to the GFM. We intend to attract and retain good teaching and support staff. </a:t>
            </a:r>
          </a:p>
          <a:p>
            <a:pPr marL="0" indent="0" algn="just">
              <a:buNone/>
            </a:pPr>
            <a:r>
              <a:rPr lang="en-US" b="1" dirty="0">
                <a:solidFill>
                  <a:srgbClr val="000000"/>
                </a:solidFill>
                <a:latin typeface="Calibri"/>
              </a:rPr>
              <a:t>10. Do Academies get more funding than other schools? </a:t>
            </a:r>
            <a:r>
              <a:rPr lang="en-US" dirty="0">
                <a:solidFill>
                  <a:srgbClr val="000000"/>
                </a:solidFill>
                <a:latin typeface="Calibri"/>
              </a:rPr>
              <a:t>The Government always aims to provide an equivalent amount of funding for Academies as it does for state schools. However, we will have more flexibility as an Academy with our expenditure. Academy status will provide greater financial security for the school in a very challenging financial climate. Academies are also able to access some government grants not available through the local authority</a:t>
            </a:r>
          </a:p>
          <a:p>
            <a:pPr marL="0" indent="0" algn="just">
              <a:buNone/>
            </a:pPr>
            <a:r>
              <a:rPr lang="en-US" b="1" dirty="0">
                <a:solidFill>
                  <a:srgbClr val="000000"/>
                </a:solidFill>
                <a:latin typeface="Calibri"/>
              </a:rPr>
              <a:t>11. Who approves schools to become an Academy? </a:t>
            </a:r>
            <a:r>
              <a:rPr lang="en-US" dirty="0">
                <a:solidFill>
                  <a:srgbClr val="000000"/>
                </a:solidFill>
                <a:latin typeface="Calibri"/>
              </a:rPr>
              <a:t>The Regional School Commissioner decides if a school can convert.</a:t>
            </a:r>
            <a:endParaRPr lang="en-US" dirty="0">
              <a:solidFill>
                <a:srgbClr val="FFFFFF"/>
              </a:solidFill>
              <a:latin typeface="Calibri"/>
            </a:endParaRPr>
          </a:p>
          <a:p>
            <a:pPr marL="0" indent="0" algn="just">
              <a:buNone/>
            </a:pPr>
            <a:r>
              <a:rPr lang="en-US" b="1" dirty="0">
                <a:solidFill>
                  <a:srgbClr val="000000"/>
                </a:solidFill>
                <a:latin typeface="Calibri"/>
              </a:rPr>
              <a:t>12</a:t>
            </a:r>
            <a:r>
              <a:rPr lang="en-US" dirty="0">
                <a:solidFill>
                  <a:srgbClr val="000000"/>
                </a:solidFill>
                <a:latin typeface="Calibri"/>
              </a:rPr>
              <a:t>. </a:t>
            </a:r>
            <a:r>
              <a:rPr lang="en-US" b="1" dirty="0">
                <a:solidFill>
                  <a:srgbClr val="000000"/>
                </a:solidFill>
                <a:latin typeface="Calibri"/>
              </a:rPr>
              <a:t>Are there plans for GFM to work with Brune Park? </a:t>
            </a:r>
            <a:r>
              <a:rPr lang="en-US" dirty="0">
                <a:solidFill>
                  <a:srgbClr val="222222"/>
                </a:solidFill>
                <a:latin typeface="Calibri"/>
              </a:rPr>
              <a:t>Bay House have been invited by the DFE to conduct a process of due diligence. Gomer Junior and Lord Wilson </a:t>
            </a:r>
            <a:r>
              <a:rPr lang="en-US" dirty="0">
                <a:solidFill>
                  <a:srgbClr val="FFFFFF"/>
                </a:solidFill>
                <a:latin typeface="Calibri"/>
              </a:rPr>
              <a:t>have been asked to support this process along with a number of other local </a:t>
            </a:r>
            <a:r>
              <a:rPr lang="en-US" dirty="0" err="1">
                <a:solidFill>
                  <a:srgbClr val="FFFFFF"/>
                </a:solidFill>
                <a:latin typeface="Calibri"/>
              </a:rPr>
              <a:t>organisations</a:t>
            </a:r>
            <a:r>
              <a:rPr lang="en-US" dirty="0">
                <a:solidFill>
                  <a:srgbClr val="FFFFFF"/>
                </a:solidFill>
                <a:latin typeface="Calibri"/>
              </a:rPr>
              <a:t>.</a:t>
            </a:r>
            <a:r>
              <a:rPr lang="en-US" dirty="0">
                <a:solidFill>
                  <a:srgbClr val="222222"/>
                </a:solidFill>
                <a:latin typeface="Calibri"/>
              </a:rPr>
              <a:t> </a:t>
            </a:r>
            <a:endParaRPr lang="en-US" dirty="0">
              <a:solidFill>
                <a:srgbClr val="FFFFFF"/>
              </a:solidFill>
              <a:latin typeface="Calibri"/>
            </a:endParaRPr>
          </a:p>
          <a:p>
            <a:pPr marL="0" indent="0">
              <a:buNone/>
            </a:pPr>
            <a:endParaRPr lang="en-US" dirty="0"/>
          </a:p>
        </p:txBody>
      </p:sp>
    </p:spTree>
    <p:extLst>
      <p:ext uri="{BB962C8B-B14F-4D97-AF65-F5344CB8AC3E}">
        <p14:creationId xmlns:p14="http://schemas.microsoft.com/office/powerpoint/2010/main" val="385751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8100"/>
            <a:ext cx="9906000" cy="1517642"/>
          </a:xfrm>
        </p:spPr>
        <p:txBody>
          <a:bodyPr/>
          <a:lstStyle/>
          <a:p>
            <a:r>
              <a:rPr lang="en-US" dirty="0"/>
              <a:t>Consultation process</a:t>
            </a:r>
            <a:endParaRPr lang="en-US"/>
          </a:p>
        </p:txBody>
      </p:sp>
      <p:sp>
        <p:nvSpPr>
          <p:cNvPr id="3" name="Content Placeholder 2"/>
          <p:cNvSpPr>
            <a:spLocks noGrp="1"/>
          </p:cNvSpPr>
          <p:nvPr>
            <p:ph idx="1"/>
          </p:nvPr>
        </p:nvSpPr>
        <p:spPr>
          <a:xfrm>
            <a:off x="1190625" y="952500"/>
            <a:ext cx="9906000" cy="5523639"/>
          </a:xfrm>
        </p:spPr>
        <p:txBody>
          <a:bodyPr vert="horz" lIns="91440" tIns="45720" rIns="91440" bIns="45720" rtlCol="0" anchor="t">
            <a:normAutofit fontScale="70000" lnSpcReduction="20000"/>
          </a:bodyPr>
          <a:lstStyle/>
          <a:p>
            <a:pPr marL="0" indent="0" algn="just">
              <a:buNone/>
            </a:pPr>
            <a:r>
              <a:rPr lang="en-US" dirty="0">
                <a:solidFill>
                  <a:srgbClr val="000000"/>
                </a:solidFill>
                <a:latin typeface="Calibri"/>
              </a:rPr>
              <a:t>Four meetings will be held in The Globe to provide all stakeholders an opportunity to share dialogue with a member of the Gomer Governing Body and the GFM. Please note, if you are unable to make the meetings outlined below, please do refer to the contact details on the next slide to arrange an alternative time. The dates and times include:</a:t>
            </a:r>
          </a:p>
          <a:p>
            <a:pPr marL="0" indent="0" algn="just">
              <a:buNone/>
            </a:pPr>
            <a:r>
              <a:rPr lang="en-US" b="1" dirty="0">
                <a:solidFill>
                  <a:srgbClr val="000000"/>
                </a:solidFill>
                <a:latin typeface="Calibri"/>
              </a:rPr>
              <a:t>Gomer Junior Staff:</a:t>
            </a:r>
          </a:p>
          <a:p>
            <a:pPr marL="0" indent="0" algn="just">
              <a:buNone/>
            </a:pPr>
            <a:r>
              <a:rPr lang="en-US" dirty="0">
                <a:solidFill>
                  <a:srgbClr val="000000"/>
                </a:solidFill>
                <a:latin typeface="Calibri"/>
              </a:rPr>
              <a:t>Tuesday 6 September @ 3.45pm in The Globe</a:t>
            </a:r>
          </a:p>
          <a:p>
            <a:pPr marL="0" indent="0" algn="just">
              <a:buNone/>
            </a:pPr>
            <a:r>
              <a:rPr lang="en-US" b="1" dirty="0">
                <a:solidFill>
                  <a:srgbClr val="000000"/>
                </a:solidFill>
                <a:latin typeface="Calibri"/>
              </a:rPr>
              <a:t>Gomer Junior Community:</a:t>
            </a:r>
          </a:p>
          <a:p>
            <a:pPr marL="0" indent="0" algn="just">
              <a:buNone/>
            </a:pPr>
            <a:r>
              <a:rPr lang="en-US" dirty="0">
                <a:solidFill>
                  <a:srgbClr val="000000"/>
                </a:solidFill>
                <a:latin typeface="Calibri"/>
              </a:rPr>
              <a:t>Wednesday 7 September @ 2.45pm  in The Globe</a:t>
            </a:r>
          </a:p>
          <a:p>
            <a:pPr marL="0" indent="0" algn="just">
              <a:buNone/>
            </a:pPr>
            <a:r>
              <a:rPr lang="en-US" b="1" dirty="0">
                <a:solidFill>
                  <a:srgbClr val="000000"/>
                </a:solidFill>
                <a:latin typeface="Calibri"/>
              </a:rPr>
              <a:t>And</a:t>
            </a:r>
          </a:p>
          <a:p>
            <a:pPr marL="0" indent="0" algn="just">
              <a:buNone/>
            </a:pPr>
            <a:r>
              <a:rPr lang="en-US" dirty="0">
                <a:solidFill>
                  <a:srgbClr val="000000"/>
                </a:solidFill>
                <a:latin typeface="Calibri"/>
              </a:rPr>
              <a:t>Wednesday 7 September @ 6pm in The Globe</a:t>
            </a:r>
          </a:p>
          <a:p>
            <a:pPr marL="0" indent="0" algn="just">
              <a:buNone/>
            </a:pPr>
            <a:r>
              <a:rPr lang="en-US" b="1" dirty="0">
                <a:solidFill>
                  <a:srgbClr val="000000"/>
                </a:solidFill>
                <a:latin typeface="Calibri"/>
              </a:rPr>
              <a:t>And</a:t>
            </a:r>
          </a:p>
          <a:p>
            <a:pPr marL="0" indent="0" algn="just">
              <a:buNone/>
            </a:pPr>
            <a:r>
              <a:rPr lang="en-US" dirty="0">
                <a:solidFill>
                  <a:srgbClr val="000000"/>
                </a:solidFill>
                <a:latin typeface="Calibri"/>
              </a:rPr>
              <a:t>Wednesday 28 September @ 9am in The Globe</a:t>
            </a:r>
          </a:p>
          <a:p>
            <a:pPr marL="0" indent="0" algn="just">
              <a:buNone/>
            </a:pPr>
            <a:r>
              <a:rPr lang="en-US" dirty="0">
                <a:solidFill>
                  <a:srgbClr val="000000"/>
                </a:solidFill>
                <a:latin typeface="Calibri"/>
              </a:rPr>
              <a:t>A separate meeting will be </a:t>
            </a:r>
            <a:r>
              <a:rPr lang="en-US" dirty="0" err="1">
                <a:solidFill>
                  <a:srgbClr val="000000"/>
                </a:solidFill>
                <a:latin typeface="Calibri"/>
              </a:rPr>
              <a:t>organised</a:t>
            </a:r>
            <a:r>
              <a:rPr lang="en-US" dirty="0">
                <a:solidFill>
                  <a:srgbClr val="000000"/>
                </a:solidFill>
                <a:latin typeface="Calibri"/>
              </a:rPr>
              <a:t> with teaching and non-teaching Trade Unions. This information has been circulated to GJS and GIS families in hard copy as well as being posted on this website. </a:t>
            </a:r>
            <a:r>
              <a:rPr lang="en-US" dirty="0">
                <a:solidFill>
                  <a:srgbClr val="FFFFFF"/>
                </a:solidFill>
                <a:latin typeface="Calibri"/>
              </a:rPr>
              <a:t>All cluster schools have been informed. Hampshire County Council have been fully informed.</a:t>
            </a:r>
            <a:endParaRPr lang="en-US" dirty="0">
              <a:solidFill>
                <a:srgbClr val="FFFFFF"/>
              </a:solidFill>
              <a:latin typeface="Tw Cen MT"/>
            </a:endParaRPr>
          </a:p>
        </p:txBody>
      </p:sp>
    </p:spTree>
    <p:extLst>
      <p:ext uri="{BB962C8B-B14F-4D97-AF65-F5344CB8AC3E}">
        <p14:creationId xmlns:p14="http://schemas.microsoft.com/office/powerpoint/2010/main" val="1091447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details and feedback</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0" indent="0" algn="just">
              <a:buNone/>
            </a:pPr>
            <a:r>
              <a:rPr lang="en-US" dirty="0">
                <a:solidFill>
                  <a:srgbClr val="000000"/>
                </a:solidFill>
                <a:latin typeface="Calibri"/>
              </a:rPr>
              <a:t>For general enquires or to </a:t>
            </a:r>
            <a:r>
              <a:rPr lang="en-US" dirty="0" err="1">
                <a:solidFill>
                  <a:srgbClr val="000000"/>
                </a:solidFill>
                <a:latin typeface="Calibri"/>
              </a:rPr>
              <a:t>organise</a:t>
            </a:r>
            <a:r>
              <a:rPr lang="en-US" dirty="0">
                <a:solidFill>
                  <a:srgbClr val="000000"/>
                </a:solidFill>
                <a:latin typeface="Calibri"/>
              </a:rPr>
              <a:t> a meeting outside the listed dates and times please contact: </a:t>
            </a:r>
          </a:p>
          <a:p>
            <a:pPr marL="0" indent="0" algn="just">
              <a:buNone/>
            </a:pPr>
            <a:r>
              <a:rPr lang="en-US" dirty="0">
                <a:solidFill>
                  <a:srgbClr val="000000"/>
                </a:solidFill>
                <a:latin typeface="Calibri"/>
              </a:rPr>
              <a:t>Mr Paul Lane – Chair of Governors</a:t>
            </a:r>
          </a:p>
          <a:p>
            <a:pPr marL="0" indent="0">
              <a:buNone/>
            </a:pPr>
            <a:r>
              <a:rPr lang="en-US" dirty="0">
                <a:latin typeface="Calibri"/>
                <a:hlinkClick r:id="rId3"/>
              </a:rPr>
              <a:t>Pjrlane@btinternet.com</a:t>
            </a:r>
          </a:p>
          <a:p>
            <a:pPr marL="0" indent="0">
              <a:buNone/>
            </a:pPr>
            <a:r>
              <a:rPr lang="en-US" dirty="0">
                <a:solidFill>
                  <a:srgbClr val="000000"/>
                </a:solidFill>
                <a:latin typeface="Calibri"/>
              </a:rPr>
              <a:t>Or</a:t>
            </a:r>
          </a:p>
          <a:p>
            <a:pPr marL="0" indent="0">
              <a:buNone/>
            </a:pPr>
            <a:r>
              <a:rPr lang="en-US" dirty="0">
                <a:solidFill>
                  <a:srgbClr val="000000"/>
                </a:solidFill>
                <a:latin typeface="Calibri"/>
              </a:rPr>
              <a:t>Gomer Junior School, Pyrford Close, </a:t>
            </a:r>
            <a:r>
              <a:rPr lang="en-US" dirty="0" err="1">
                <a:solidFill>
                  <a:srgbClr val="000000"/>
                </a:solidFill>
                <a:latin typeface="Calibri"/>
              </a:rPr>
              <a:t>Gosport</a:t>
            </a:r>
            <a:r>
              <a:rPr lang="en-US" dirty="0">
                <a:solidFill>
                  <a:srgbClr val="000000"/>
                </a:solidFill>
                <a:latin typeface="Calibri"/>
              </a:rPr>
              <a:t>.</a:t>
            </a:r>
          </a:p>
          <a:p>
            <a:pPr marL="0" indent="0">
              <a:buNone/>
            </a:pPr>
            <a:r>
              <a:rPr lang="en-US" dirty="0">
                <a:solidFill>
                  <a:srgbClr val="000000"/>
                </a:solidFill>
                <a:latin typeface="Calibri"/>
              </a:rPr>
              <a:t>Additionally, please share your views by e mail, or in writing to the governors via Paul Lane. </a:t>
            </a:r>
          </a:p>
        </p:txBody>
      </p:sp>
    </p:spTree>
    <p:extLst>
      <p:ext uri="{BB962C8B-B14F-4D97-AF65-F5344CB8AC3E}">
        <p14:creationId xmlns:p14="http://schemas.microsoft.com/office/powerpoint/2010/main" val="97607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33" y="0"/>
            <a:ext cx="9906000" cy="1706894"/>
          </a:xfrm>
        </p:spPr>
        <p:txBody>
          <a:bodyPr/>
          <a:lstStyle/>
          <a:p>
            <a:r>
              <a:rPr lang="en-US" dirty="0"/>
              <a:t>Introduction</a:t>
            </a:r>
          </a:p>
        </p:txBody>
      </p:sp>
      <p:sp>
        <p:nvSpPr>
          <p:cNvPr id="3" name="Content Placeholder 2"/>
          <p:cNvSpPr>
            <a:spLocks noGrp="1"/>
          </p:cNvSpPr>
          <p:nvPr>
            <p:ph idx="1"/>
          </p:nvPr>
        </p:nvSpPr>
        <p:spPr>
          <a:xfrm>
            <a:off x="1231233" y="1193583"/>
            <a:ext cx="10204579" cy="4886325"/>
          </a:xfrm>
        </p:spPr>
        <p:txBody>
          <a:bodyPr vert="horz" lIns="91440" tIns="45720" rIns="91440" bIns="45720" rtlCol="0" anchor="t">
            <a:normAutofit fontScale="62500" lnSpcReduction="20000"/>
          </a:bodyPr>
          <a:lstStyle/>
          <a:p>
            <a:pPr marL="0" indent="0" algn="just">
              <a:buNone/>
            </a:pPr>
            <a:r>
              <a:rPr lang="en-US" sz="2800" dirty="0">
                <a:solidFill>
                  <a:srgbClr val="000000"/>
                </a:solidFill>
                <a:latin typeface="Calibri" charset="0"/>
              </a:rPr>
              <a:t>The Governors of Gomer Junior School wish to consult with you about our proposal for the school to open as an Academy, within the Gosport and Fareham Multi-Academy Trust </a:t>
            </a:r>
            <a:r>
              <a:rPr lang="en-US" sz="2800" b="1" dirty="0">
                <a:solidFill>
                  <a:srgbClr val="000000"/>
                </a:solidFill>
                <a:latin typeface="Calibri" charset="0"/>
              </a:rPr>
              <a:t>(GFM</a:t>
            </a:r>
            <a:r>
              <a:rPr lang="en-US" sz="2800" dirty="0">
                <a:solidFill>
                  <a:srgbClr val="000000"/>
                </a:solidFill>
                <a:latin typeface="Calibri" charset="0"/>
              </a:rPr>
              <a:t>) in January 2017. The GFM will initially include Bay House Secondary (Gosport), Lord Wilson Secondary for Social, Emotional and Mental Health (</a:t>
            </a:r>
            <a:r>
              <a:rPr lang="en-US" sz="2800" dirty="0" err="1">
                <a:solidFill>
                  <a:srgbClr val="000000"/>
                </a:solidFill>
                <a:latin typeface="Calibri" charset="0"/>
              </a:rPr>
              <a:t>Fareham</a:t>
            </a:r>
            <a:r>
              <a:rPr lang="en-US" sz="2800" dirty="0">
                <a:solidFill>
                  <a:srgbClr val="000000"/>
                </a:solidFill>
                <a:latin typeface="Calibri" charset="0"/>
              </a:rPr>
              <a:t>) and ourselves</a:t>
            </a:r>
            <a:r>
              <a:rPr lang="en-US" sz="2800" dirty="0" smtClean="0">
                <a:solidFill>
                  <a:srgbClr val="000000"/>
                </a:solidFill>
                <a:latin typeface="Calibri" charset="0"/>
              </a:rPr>
              <a:t>.</a:t>
            </a:r>
          </a:p>
          <a:p>
            <a:pPr marL="0" indent="0" algn="just">
              <a:buNone/>
            </a:pPr>
            <a:endParaRPr lang="en-US" sz="2800" dirty="0">
              <a:solidFill>
                <a:srgbClr val="000000"/>
              </a:solidFill>
              <a:latin typeface="Calibri" charset="0"/>
            </a:endParaRPr>
          </a:p>
          <a:p>
            <a:pPr marL="0" indent="0" algn="just">
              <a:buNone/>
            </a:pPr>
            <a:r>
              <a:rPr lang="en-US" sz="2800" dirty="0" smtClean="0">
                <a:solidFill>
                  <a:srgbClr val="000000"/>
                </a:solidFill>
                <a:latin typeface="Calibri" charset="0"/>
              </a:rPr>
              <a:t>The GFM has also made an application for a Free School to be established. Please see slide 7.</a:t>
            </a:r>
            <a:endParaRPr lang="en-US" sz="2800" dirty="0">
              <a:solidFill>
                <a:srgbClr val="000000"/>
              </a:solidFill>
              <a:latin typeface="Calibri" charset="0"/>
            </a:endParaRPr>
          </a:p>
          <a:p>
            <a:pPr marL="0" indent="0" algn="just">
              <a:buNone/>
            </a:pPr>
            <a:endParaRPr lang="en-US" sz="2800" dirty="0">
              <a:latin typeface="Calibri" charset="0"/>
            </a:endParaRPr>
          </a:p>
          <a:p>
            <a:pPr marL="0" indent="0" algn="just">
              <a:buNone/>
            </a:pPr>
            <a:r>
              <a:rPr lang="en-US" sz="2800" dirty="0">
                <a:solidFill>
                  <a:srgbClr val="000000"/>
                </a:solidFill>
                <a:latin typeface="Calibri" charset="0"/>
              </a:rPr>
              <a:t>Your views are important to us and your comments are encouraged. The consultation regarding the proposed academy status is being carried out by the Governing Body of Gomer Junior School, supported by Bay House and Lord Wilson.  It aims to help you understand the reasons for our proposal, as well as give you the opportunity for you to express your views.  The consultation will commence on Thursday 1 September 2016, lasting four weeks, ending on 29 September 2016.</a:t>
            </a:r>
          </a:p>
          <a:p>
            <a:pPr marL="0" indent="0" algn="just">
              <a:buNone/>
            </a:pPr>
            <a:r>
              <a:rPr lang="en-US" sz="2800" dirty="0">
                <a:solidFill>
                  <a:srgbClr val="000000"/>
                </a:solidFill>
                <a:latin typeface="Calibri" charset="0"/>
              </a:rPr>
              <a:t> </a:t>
            </a:r>
            <a:endParaRPr lang="en-US" sz="2800" dirty="0">
              <a:latin typeface="Calibri" charset="0"/>
            </a:endParaRPr>
          </a:p>
          <a:p>
            <a:pPr marL="0" indent="0" algn="just">
              <a:buNone/>
            </a:pPr>
            <a:r>
              <a:rPr lang="en-US" sz="2800" dirty="0">
                <a:solidFill>
                  <a:srgbClr val="000000"/>
                </a:solidFill>
                <a:latin typeface="Calibri" charset="0"/>
              </a:rPr>
              <a:t>Details of how to contact us are provided at the end of this booklet.</a:t>
            </a:r>
            <a:endParaRPr lang="en-US" sz="2800" dirty="0">
              <a:latin typeface="Calibri" charset="0"/>
            </a:endParaRPr>
          </a:p>
          <a:p>
            <a:endParaRPr lang="en-US" dirty="0"/>
          </a:p>
        </p:txBody>
      </p:sp>
    </p:spTree>
    <p:extLst>
      <p:ext uri="{BB962C8B-B14F-4D97-AF65-F5344CB8AC3E}">
        <p14:creationId xmlns:p14="http://schemas.microsoft.com/office/powerpoint/2010/main" val="78542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650" y="0"/>
            <a:ext cx="9905998" cy="1478570"/>
          </a:xfrm>
        </p:spPr>
        <p:txBody>
          <a:bodyPr/>
          <a:lstStyle/>
          <a:p>
            <a:r>
              <a:rPr lang="en-US" dirty="0"/>
              <a:t>Background</a:t>
            </a:r>
          </a:p>
        </p:txBody>
      </p:sp>
      <p:sp>
        <p:nvSpPr>
          <p:cNvPr id="3" name="Content Placeholder 2"/>
          <p:cNvSpPr>
            <a:spLocks noGrp="1"/>
          </p:cNvSpPr>
          <p:nvPr>
            <p:ph idx="1"/>
          </p:nvPr>
        </p:nvSpPr>
        <p:spPr>
          <a:xfrm>
            <a:off x="1110577" y="1025525"/>
            <a:ext cx="9986048" cy="5551488"/>
          </a:xfrm>
        </p:spPr>
        <p:txBody>
          <a:bodyPr vert="horz" lIns="91440" tIns="45720" rIns="91440" bIns="45720" rtlCol="0" anchor="t">
            <a:normAutofit fontScale="85000" lnSpcReduction="10000"/>
          </a:bodyPr>
          <a:lstStyle/>
          <a:p>
            <a:pPr marL="0" indent="0" algn="just">
              <a:buNone/>
            </a:pPr>
            <a:r>
              <a:rPr lang="en-US" dirty="0">
                <a:solidFill>
                  <a:srgbClr val="000000"/>
                </a:solidFill>
                <a:latin typeface="Calibri" charset="0"/>
              </a:rPr>
              <a:t>The decision by the sub-committee, that we should recommend conversion to the Whole Governing Body (WGB), has not been taken lightly. This sub-committee was convened in January 2016 to examine the issue in detail. It regularly reported progress to WGB meetings until July 2016. </a:t>
            </a:r>
            <a:endParaRPr lang="en-US" dirty="0">
              <a:latin typeface="Calibri" charset="0"/>
            </a:endParaRPr>
          </a:p>
          <a:p>
            <a:pPr marL="0" indent="0" algn="just">
              <a:buNone/>
            </a:pPr>
            <a:r>
              <a:rPr lang="en-US" dirty="0">
                <a:solidFill>
                  <a:srgbClr val="000000"/>
                </a:solidFill>
                <a:latin typeface="Calibri" charset="0"/>
              </a:rPr>
              <a:t>Changing governmental policy on education throughout this period did not alter the possibility that if we failed to grasp the opportunity to be part of the GFM then we may have little choice at a later stage, to become part of a national academy 'chain'. Such a chain we believe would not have the same potential to enhance Gosport and </a:t>
            </a:r>
            <a:r>
              <a:rPr lang="en-US" dirty="0" err="1">
                <a:solidFill>
                  <a:srgbClr val="000000"/>
                </a:solidFill>
                <a:latin typeface="Calibri" charset="0"/>
              </a:rPr>
              <a:t>Fareham</a:t>
            </a:r>
            <a:r>
              <a:rPr lang="en-US" dirty="0">
                <a:solidFill>
                  <a:srgbClr val="000000"/>
                </a:solidFill>
                <a:latin typeface="Calibri" charset="0"/>
              </a:rPr>
              <a:t>  learners’ progression.</a:t>
            </a:r>
            <a:endParaRPr lang="en-US" dirty="0">
              <a:latin typeface="Calibri" charset="0"/>
            </a:endParaRPr>
          </a:p>
          <a:p>
            <a:pPr marL="0" indent="0" algn="just">
              <a:buNone/>
            </a:pPr>
            <a:r>
              <a:rPr lang="en-US" dirty="0">
                <a:solidFill>
                  <a:srgbClr val="000000"/>
                </a:solidFill>
                <a:latin typeface="Calibri" charset="0"/>
              </a:rPr>
              <a:t>The WGB on the 6 July 2016 endorsed the sub committee's recommendation that we should convert. </a:t>
            </a:r>
            <a:endParaRPr lang="en-US" dirty="0">
              <a:latin typeface="Calibri" charset="0"/>
            </a:endParaRPr>
          </a:p>
          <a:p>
            <a:pPr marL="0" indent="0" algn="just">
              <a:buNone/>
            </a:pPr>
            <a:r>
              <a:rPr lang="en-US" dirty="0">
                <a:solidFill>
                  <a:srgbClr val="222222"/>
                </a:solidFill>
                <a:latin typeface="Calibri" charset="0"/>
              </a:rPr>
              <a:t>It is important to note, there have been meetings, hosted by Bay House, Gomer Junior and Lord Wilson ahead of this document for staff members. The meetings afforded staff time to digest and consider the proposal and changes. </a:t>
            </a:r>
            <a:r>
              <a:rPr lang="en-US" dirty="0">
                <a:solidFill>
                  <a:srgbClr val="FFFFFF"/>
                </a:solidFill>
                <a:latin typeface="Calibri" charset="0"/>
              </a:rPr>
              <a:t>We felt this was fairer and demonstrated a balanced consultation free from pressure, whilst clearly allowing time for contemplation to formulate questions over the summer holiday.</a:t>
            </a:r>
          </a:p>
          <a:p>
            <a:endParaRPr lang="en-US" dirty="0"/>
          </a:p>
        </p:txBody>
      </p:sp>
    </p:spTree>
    <p:extLst>
      <p:ext uri="{BB962C8B-B14F-4D97-AF65-F5344CB8AC3E}">
        <p14:creationId xmlns:p14="http://schemas.microsoft.com/office/powerpoint/2010/main" val="305958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650" y="201076"/>
            <a:ext cx="9906000" cy="1089775"/>
          </a:xfrm>
        </p:spPr>
        <p:txBody>
          <a:bodyPr/>
          <a:lstStyle/>
          <a:p>
            <a:r>
              <a:rPr lang="en-US" dirty="0"/>
              <a:t>What is an academy?</a:t>
            </a:r>
          </a:p>
        </p:txBody>
      </p:sp>
      <p:sp>
        <p:nvSpPr>
          <p:cNvPr id="3" name="Content Placeholder 2"/>
          <p:cNvSpPr>
            <a:spLocks noGrp="1"/>
          </p:cNvSpPr>
          <p:nvPr>
            <p:ph idx="1"/>
          </p:nvPr>
        </p:nvSpPr>
        <p:spPr>
          <a:xfrm>
            <a:off x="1141413" y="1214319"/>
            <a:ext cx="9906000" cy="4576881"/>
          </a:xfrm>
        </p:spPr>
        <p:txBody>
          <a:bodyPr vert="horz" lIns="91440" tIns="45720" rIns="91440" bIns="45720" rtlCol="0" anchor="t">
            <a:normAutofit/>
          </a:bodyPr>
          <a:lstStyle/>
          <a:p>
            <a:pPr marL="0" indent="0" algn="just">
              <a:buNone/>
            </a:pPr>
            <a:r>
              <a:rPr lang="en-US" dirty="0">
                <a:solidFill>
                  <a:srgbClr val="000000"/>
                </a:solidFill>
                <a:latin typeface="Calibri" charset="0"/>
              </a:rPr>
              <a:t>Academies are all-ability schools serving local communities. The Department for Education meets the running costs for an Academy in full. Academies continue to be subject to regular inspections by Ofsted. For further information please visit:  </a:t>
            </a:r>
            <a:r>
              <a:rPr lang="en-US" dirty="0">
                <a:solidFill>
                  <a:srgbClr val="0000FF"/>
                </a:solidFill>
                <a:latin typeface="Calibri" charset="0"/>
                <a:hlinkClick r:id="rId3"/>
              </a:rPr>
              <a:t>https://www.gov.uk/types-of-school/academies</a:t>
            </a:r>
            <a:endParaRPr lang="en-US" dirty="0">
              <a:latin typeface="Calibri" charset="0"/>
            </a:endParaRPr>
          </a:p>
          <a:p>
            <a:pPr marL="0" indent="0" algn="just">
              <a:buNone/>
            </a:pPr>
            <a:endParaRPr lang="en-US" dirty="0">
              <a:latin typeface="Calibri" charset="0"/>
            </a:endParaRPr>
          </a:p>
          <a:p>
            <a:pPr marL="0" indent="0" algn="just">
              <a:buNone/>
            </a:pPr>
            <a:r>
              <a:rPr lang="en-US" dirty="0">
                <a:solidFill>
                  <a:srgbClr val="000000"/>
                </a:solidFill>
                <a:latin typeface="Calibri" charset="0"/>
              </a:rPr>
              <a:t>Several academies working together are known as a Multi-Academy Trust. The GFM schools will work together to be mutually supportive and the GFM may well in time include other local schools. </a:t>
            </a:r>
            <a:endParaRPr lang="en-US" dirty="0">
              <a:latin typeface="Calibri" charset="0"/>
            </a:endParaRPr>
          </a:p>
          <a:p>
            <a:pPr marL="0" indent="0" algn="just">
              <a:buNone/>
            </a:pPr>
            <a:r>
              <a:rPr lang="en-US" dirty="0">
                <a:solidFill>
                  <a:srgbClr val="000000"/>
                </a:solidFill>
                <a:latin typeface="Calibri" charset="0"/>
              </a:rPr>
              <a:t> </a:t>
            </a:r>
            <a:endParaRPr lang="en-US" dirty="0">
              <a:latin typeface="Calibri" charset="0"/>
            </a:endParaRPr>
          </a:p>
          <a:p>
            <a:endParaRPr lang="en-US" dirty="0"/>
          </a:p>
        </p:txBody>
      </p:sp>
    </p:spTree>
    <p:extLst>
      <p:ext uri="{BB962C8B-B14F-4D97-AF65-F5344CB8AC3E}">
        <p14:creationId xmlns:p14="http://schemas.microsoft.com/office/powerpoint/2010/main" val="34223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45" y="71438"/>
            <a:ext cx="9975668" cy="1687512"/>
          </a:xfrm>
        </p:spPr>
        <p:txBody>
          <a:bodyPr/>
          <a:lstStyle/>
          <a:p>
            <a:r>
              <a:rPr lang="en-US" dirty="0"/>
              <a:t>What are the benefits of </a:t>
            </a:r>
            <a:r>
              <a:rPr lang="en-US" dirty="0" err="1"/>
              <a:t>gomer</a:t>
            </a:r>
            <a:r>
              <a:rPr lang="en-US" dirty="0"/>
              <a:t> junior joining the gfm?</a:t>
            </a:r>
          </a:p>
        </p:txBody>
      </p:sp>
      <p:sp>
        <p:nvSpPr>
          <p:cNvPr id="3" name="Content Placeholder 2"/>
          <p:cNvSpPr>
            <a:spLocks noGrp="1"/>
          </p:cNvSpPr>
          <p:nvPr>
            <p:ph idx="1"/>
          </p:nvPr>
        </p:nvSpPr>
        <p:spPr>
          <a:xfrm>
            <a:off x="1141413" y="1542943"/>
            <a:ext cx="9906000" cy="5173770"/>
          </a:xfrm>
        </p:spPr>
        <p:txBody>
          <a:bodyPr vert="horz" lIns="91440" tIns="45720" rIns="91440" bIns="45720" rtlCol="0" anchor="t">
            <a:normAutofit fontScale="92500"/>
          </a:bodyPr>
          <a:lstStyle/>
          <a:p>
            <a:pPr marL="0" indent="0" algn="just">
              <a:buNone/>
            </a:pPr>
            <a:r>
              <a:rPr lang="en-US" dirty="0">
                <a:solidFill>
                  <a:srgbClr val="000000"/>
                </a:solidFill>
                <a:latin typeface="Calibri" charset="0"/>
              </a:rPr>
              <a:t>Gomer Junior is considered to be a high performing school. Therefore, we are in a strong position to assume, by invitation, a leading role in the GFM. The three schools outlined above will have equal representation and decision making authority on the Trust Board.  The GFM is a local solution led by local professionals for local people. </a:t>
            </a:r>
            <a:endParaRPr lang="en-US" dirty="0">
              <a:latin typeface="Calibri" charset="0"/>
            </a:endParaRPr>
          </a:p>
          <a:p>
            <a:pPr marL="0" indent="0" algn="just">
              <a:buNone/>
            </a:pPr>
            <a:r>
              <a:rPr lang="en-US" dirty="0">
                <a:solidFill>
                  <a:srgbClr val="000000"/>
                </a:solidFill>
                <a:latin typeface="Calibri" charset="0"/>
              </a:rPr>
              <a:t>The Governing Body believe that operating within the GFM will enhance Gomer Junior’s ability to better serve its community, in terms of enhanced accession of resources, staff stability, and wider opportunities for all stakeholders which will ensure that the highest educational standards are targeted in a consistent manner for all GFM learners. This extends and deepens the partnership work in which Gomer Junior already engages. Being part of the GFM, </a:t>
            </a:r>
            <a:r>
              <a:rPr lang="en-US" dirty="0">
                <a:solidFill>
                  <a:srgbClr val="FFFFFF"/>
                </a:solidFill>
                <a:latin typeface="Calibri" charset="0"/>
              </a:rPr>
              <a:t>we will be able achieve this whilst at the same time maintaining our own school autonomy.</a:t>
            </a:r>
          </a:p>
          <a:p>
            <a:endParaRPr lang="en-US" dirty="0"/>
          </a:p>
        </p:txBody>
      </p:sp>
    </p:spTree>
    <p:extLst>
      <p:ext uri="{BB962C8B-B14F-4D97-AF65-F5344CB8AC3E}">
        <p14:creationId xmlns:p14="http://schemas.microsoft.com/office/powerpoint/2010/main" val="148115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8575"/>
            <a:ext cx="10283825" cy="1627714"/>
          </a:xfrm>
        </p:spPr>
        <p:txBody>
          <a:bodyPr/>
          <a:lstStyle/>
          <a:p>
            <a:r>
              <a:rPr lang="en-US" dirty="0"/>
              <a:t>In more detail, advantages of being a member of the gfm include:</a:t>
            </a:r>
          </a:p>
        </p:txBody>
      </p:sp>
      <p:sp>
        <p:nvSpPr>
          <p:cNvPr id="3" name="Content Placeholder 2"/>
          <p:cNvSpPr>
            <a:spLocks noGrp="1"/>
          </p:cNvSpPr>
          <p:nvPr>
            <p:ph idx="1"/>
          </p:nvPr>
        </p:nvSpPr>
        <p:spPr>
          <a:xfrm>
            <a:off x="1111250" y="1284639"/>
            <a:ext cx="9906000" cy="5322536"/>
          </a:xfrm>
        </p:spPr>
        <p:txBody>
          <a:bodyPr vert="horz" lIns="91440" tIns="45720" rIns="91440" bIns="45720" rtlCol="0" anchor="t">
            <a:normAutofit lnSpcReduction="10000"/>
          </a:bodyPr>
          <a:lstStyle/>
          <a:p>
            <a:r>
              <a:rPr lang="en-US" dirty="0">
                <a:solidFill>
                  <a:srgbClr val="000000"/>
                </a:solidFill>
                <a:latin typeface="Calibri" charset="0"/>
              </a:rPr>
              <a:t>Being in charge of our own destiny – a greater level of accountability and responsibility engaging everyone to further invest in the school</a:t>
            </a:r>
            <a:endParaRPr lang="en-US" dirty="0">
              <a:latin typeface="Calibri" charset="0"/>
            </a:endParaRPr>
          </a:p>
          <a:p>
            <a:r>
              <a:rPr lang="en-US" dirty="0">
                <a:solidFill>
                  <a:srgbClr val="000000"/>
                </a:solidFill>
                <a:latin typeface="Calibri" charset="0"/>
              </a:rPr>
              <a:t>Ability to  decide  as part of the GFM what is in the best interests of learners and their families</a:t>
            </a:r>
            <a:endParaRPr lang="en-US" dirty="0">
              <a:latin typeface="Calibri" charset="0"/>
            </a:endParaRPr>
          </a:p>
          <a:p>
            <a:r>
              <a:rPr lang="en-US" dirty="0">
                <a:solidFill>
                  <a:srgbClr val="000000"/>
                </a:solidFill>
                <a:latin typeface="Calibri" charset="0"/>
              </a:rPr>
              <a:t>Input  across a much larger baseline for the good of pupils and the local community </a:t>
            </a:r>
            <a:endParaRPr lang="en-US" dirty="0">
              <a:latin typeface="Calibri" charset="0"/>
            </a:endParaRPr>
          </a:p>
          <a:p>
            <a:r>
              <a:rPr lang="en-US" dirty="0">
                <a:solidFill>
                  <a:srgbClr val="000000"/>
                </a:solidFill>
                <a:latin typeface="Calibri" charset="0"/>
              </a:rPr>
              <a:t>Resource allocation and deployment across the GFM offers much enhanced opportunities for staff career development and  progression</a:t>
            </a:r>
            <a:endParaRPr lang="en-US" dirty="0">
              <a:latin typeface="Calibri" charset="0"/>
            </a:endParaRPr>
          </a:p>
          <a:p>
            <a:r>
              <a:rPr lang="en-US" dirty="0">
                <a:solidFill>
                  <a:srgbClr val="000000"/>
                </a:solidFill>
                <a:latin typeface="Calibri" charset="0"/>
              </a:rPr>
              <a:t>Funding direct from Central Government</a:t>
            </a:r>
            <a:endParaRPr lang="en-US" dirty="0">
              <a:latin typeface="Calibri" charset="0"/>
            </a:endParaRPr>
          </a:p>
          <a:p>
            <a:r>
              <a:rPr lang="en-US" dirty="0">
                <a:solidFill>
                  <a:srgbClr val="000000"/>
                </a:solidFill>
                <a:latin typeface="Calibri" charset="0"/>
              </a:rPr>
              <a:t>Cost effective services purchase (economies of scale) and </a:t>
            </a:r>
            <a:r>
              <a:rPr lang="en-US" dirty="0">
                <a:solidFill>
                  <a:srgbClr val="FFFFFF"/>
                </a:solidFill>
                <a:latin typeface="Calibri" charset="0"/>
              </a:rPr>
              <a:t>the ability to sell services outside the GFM </a:t>
            </a:r>
            <a:endParaRPr lang="en-US" dirty="0">
              <a:latin typeface="Calibri" charset="0"/>
            </a:endParaRPr>
          </a:p>
          <a:p>
            <a:endParaRPr lang="en-US" dirty="0"/>
          </a:p>
        </p:txBody>
      </p:sp>
    </p:spTree>
    <p:extLst>
      <p:ext uri="{BB962C8B-B14F-4D97-AF65-F5344CB8AC3E}">
        <p14:creationId xmlns:p14="http://schemas.microsoft.com/office/powerpoint/2010/main" val="253314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308" y="97149"/>
            <a:ext cx="9905998" cy="1009756"/>
          </a:xfrm>
        </p:spPr>
        <p:txBody>
          <a:bodyPr/>
          <a:lstStyle/>
          <a:p>
            <a:r>
              <a:rPr lang="en-GB" dirty="0"/>
              <a:t>Free school Application</a:t>
            </a:r>
          </a:p>
        </p:txBody>
      </p:sp>
      <p:sp>
        <p:nvSpPr>
          <p:cNvPr id="3" name="Content Placeholder 2"/>
          <p:cNvSpPr>
            <a:spLocks noGrp="1"/>
          </p:cNvSpPr>
          <p:nvPr>
            <p:ph idx="1"/>
          </p:nvPr>
        </p:nvSpPr>
        <p:spPr>
          <a:xfrm>
            <a:off x="1141412" y="930442"/>
            <a:ext cx="9905999" cy="5662863"/>
          </a:xfrm>
        </p:spPr>
        <p:txBody>
          <a:bodyPr>
            <a:normAutofit fontScale="70000" lnSpcReduction="20000"/>
          </a:bodyPr>
          <a:lstStyle/>
          <a:p>
            <a:pPr marL="0" indent="0">
              <a:buNone/>
            </a:pPr>
            <a:r>
              <a:rPr lang="en-GB" dirty="0">
                <a:solidFill>
                  <a:schemeClr val="bg1"/>
                </a:solidFill>
                <a:latin typeface="Calibri" pitchFamily="34" charset="0"/>
              </a:rPr>
              <a:t>The Wave Free School – An innovative approach to specialist education; A multi disciplined therapeutic approach that puts mental health and wellbeing at the core of its curriculum.</a:t>
            </a:r>
          </a:p>
          <a:p>
            <a:pPr marL="0" indent="0">
              <a:buNone/>
            </a:pPr>
            <a:r>
              <a:rPr lang="en-GB" dirty="0">
                <a:solidFill>
                  <a:schemeClr val="bg1"/>
                </a:solidFill>
                <a:latin typeface="Calibri" pitchFamily="34" charset="0"/>
              </a:rPr>
              <a:t>“A therapeutic approach with an educational input – not an educational approach with a therapeutic input.”</a:t>
            </a:r>
          </a:p>
          <a:p>
            <a:pPr marL="0" indent="0">
              <a:buNone/>
            </a:pPr>
            <a:r>
              <a:rPr lang="en-GB" dirty="0">
                <a:solidFill>
                  <a:schemeClr val="bg1"/>
                </a:solidFill>
                <a:latin typeface="Calibri" pitchFamily="34" charset="0"/>
              </a:rPr>
              <a:t>The proposed new free school aims to consist of 3 mini-schools on different campus’ across the Gosport and Fareham peninsular. Each mini-school campus will be designated to a particular branch of the SEMH (Social, Emotional &amp; Mental Health) need, but follow the same ethos and championing the needs of young people.</a:t>
            </a:r>
          </a:p>
          <a:p>
            <a:pPr marL="0" indent="0">
              <a:buNone/>
            </a:pPr>
            <a:r>
              <a:rPr lang="en-GB" dirty="0">
                <a:solidFill>
                  <a:schemeClr val="bg1"/>
                </a:solidFill>
                <a:latin typeface="Calibri" pitchFamily="34" charset="0"/>
              </a:rPr>
              <a:t>•ASD  Satellite</a:t>
            </a:r>
          </a:p>
          <a:p>
            <a:pPr marL="0" indent="0">
              <a:buNone/>
            </a:pPr>
            <a:r>
              <a:rPr lang="en-GB" dirty="0">
                <a:solidFill>
                  <a:schemeClr val="bg1"/>
                </a:solidFill>
                <a:latin typeface="Calibri" pitchFamily="34" charset="0"/>
              </a:rPr>
              <a:t>•SEMH / BESD Assessment Satellite</a:t>
            </a:r>
          </a:p>
          <a:p>
            <a:pPr marL="0" indent="0">
              <a:buNone/>
            </a:pPr>
            <a:r>
              <a:rPr lang="en-GB" dirty="0">
                <a:solidFill>
                  <a:schemeClr val="bg1"/>
                </a:solidFill>
                <a:latin typeface="Calibri" pitchFamily="34" charset="0"/>
              </a:rPr>
              <a:t>•Therapy Satellite</a:t>
            </a:r>
          </a:p>
          <a:p>
            <a:pPr marL="0" indent="0">
              <a:buNone/>
            </a:pPr>
            <a:r>
              <a:rPr lang="en-GB" dirty="0">
                <a:solidFill>
                  <a:schemeClr val="bg1"/>
                </a:solidFill>
                <a:latin typeface="Calibri" pitchFamily="34" charset="0"/>
              </a:rPr>
              <a:t>An all through (6-18) provision to prepare young people for the real world using  real world experiences, supporting students into adulthood and equipping them with the skills not just to survive but to thrive.</a:t>
            </a:r>
          </a:p>
          <a:p>
            <a:pPr marL="0" indent="0">
              <a:buNone/>
            </a:pPr>
            <a:r>
              <a:rPr lang="en-GB" dirty="0">
                <a:solidFill>
                  <a:schemeClr val="bg1"/>
                </a:solidFill>
                <a:latin typeface="Calibri" pitchFamily="34" charset="0"/>
              </a:rPr>
              <a:t>You will find an abbreviated version of our application below.</a:t>
            </a:r>
          </a:p>
          <a:p>
            <a:pPr marL="0" indent="0">
              <a:buNone/>
            </a:pPr>
            <a:r>
              <a:rPr lang="en-GB" dirty="0">
                <a:solidFill>
                  <a:schemeClr val="bg1"/>
                </a:solidFill>
                <a:latin typeface="Calibri" pitchFamily="34" charset="0"/>
              </a:rPr>
              <a:t>http://thewavefreeschool.org.uk/vision/</a:t>
            </a:r>
          </a:p>
          <a:p>
            <a:endParaRPr lang="en-GB" dirty="0"/>
          </a:p>
        </p:txBody>
      </p:sp>
    </p:spTree>
    <p:extLst>
      <p:ext uri="{BB962C8B-B14F-4D97-AF65-F5344CB8AC3E}">
        <p14:creationId xmlns:p14="http://schemas.microsoft.com/office/powerpoint/2010/main" val="106221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0" y="-147638"/>
            <a:ext cx="9906000" cy="1119623"/>
          </a:xfrm>
        </p:spPr>
        <p:txBody>
          <a:bodyPr>
            <a:normAutofit/>
          </a:bodyPr>
          <a:lstStyle/>
          <a:p>
            <a:r>
              <a:rPr lang="en-US" dirty="0"/>
              <a:t>FAQ:</a:t>
            </a:r>
          </a:p>
        </p:txBody>
      </p:sp>
      <p:sp>
        <p:nvSpPr>
          <p:cNvPr id="3" name="Content Placeholder 2"/>
          <p:cNvSpPr>
            <a:spLocks noGrp="1"/>
          </p:cNvSpPr>
          <p:nvPr>
            <p:ph idx="1"/>
          </p:nvPr>
        </p:nvSpPr>
        <p:spPr>
          <a:xfrm>
            <a:off x="1092515" y="696913"/>
            <a:ext cx="10264460" cy="6227762"/>
          </a:xfrm>
        </p:spPr>
        <p:txBody>
          <a:bodyPr vert="horz" lIns="91440" tIns="45720" rIns="91440" bIns="45720" rtlCol="0" anchor="t">
            <a:normAutofit fontScale="92500" lnSpcReduction="10000"/>
          </a:bodyPr>
          <a:lstStyle/>
          <a:p>
            <a:pPr marL="0" indent="0" algn="just">
              <a:buNone/>
            </a:pPr>
            <a:r>
              <a:rPr lang="en-US" b="1" dirty="0">
                <a:solidFill>
                  <a:srgbClr val="000000"/>
                </a:solidFill>
                <a:latin typeface="Calibri" charset="0"/>
              </a:rPr>
              <a:t>1. Would the uniform change? </a:t>
            </a:r>
            <a:r>
              <a:rPr lang="en-US" dirty="0">
                <a:solidFill>
                  <a:srgbClr val="000000"/>
                </a:solidFill>
                <a:latin typeface="Calibri" charset="0"/>
              </a:rPr>
              <a:t>There are no plans or requirements to change the uniform. The school are proud of how smart Gomer Junior pupils look in their current uniform. We may add the word Academy to our logo – there would be no requirement to replace logoed uniform with a new name until September 2017 when uniforms are usually renewed and refreshed. </a:t>
            </a:r>
            <a:endParaRPr lang="en-US" dirty="0">
              <a:latin typeface="Calibri" charset="0"/>
            </a:endParaRPr>
          </a:p>
          <a:p>
            <a:pPr marL="0" indent="0" algn="just">
              <a:buNone/>
            </a:pPr>
            <a:r>
              <a:rPr lang="en-US" b="1" dirty="0">
                <a:solidFill>
                  <a:srgbClr val="000000"/>
                </a:solidFill>
                <a:latin typeface="Calibri" charset="0"/>
              </a:rPr>
              <a:t>2. Will we continue to work with Hampshire County Council? </a:t>
            </a:r>
            <a:r>
              <a:rPr lang="en-US" dirty="0">
                <a:solidFill>
                  <a:srgbClr val="000000"/>
                </a:solidFill>
                <a:latin typeface="Calibri" charset="0"/>
              </a:rPr>
              <a:t>The Governors are keen to maintain links with HCC and where appropriate work in partnership. Freedom from local authority control will afford Gomer Junior greater autonomy to determine what is best for the school and the community it serves.</a:t>
            </a:r>
            <a:endParaRPr lang="en-US" dirty="0">
              <a:latin typeface="Calibri" charset="0"/>
            </a:endParaRPr>
          </a:p>
          <a:p>
            <a:pPr marL="0" indent="0" algn="just">
              <a:buNone/>
            </a:pPr>
            <a:r>
              <a:rPr lang="en-US" b="1" dirty="0">
                <a:solidFill>
                  <a:srgbClr val="000000"/>
                </a:solidFill>
                <a:latin typeface="Calibri" charset="0"/>
              </a:rPr>
              <a:t>3. Will transition be affected between Y2 – Y3 be affected? </a:t>
            </a:r>
            <a:r>
              <a:rPr lang="en-US" dirty="0">
                <a:solidFill>
                  <a:srgbClr val="000000"/>
                </a:solidFill>
                <a:latin typeface="Calibri" charset="0"/>
              </a:rPr>
              <a:t>No. We will continue to work with Gomer Infant, as in previous years to ensure a smooth transition between Y2 and Y3. We are committed to working in partnership with the infant school on this matter.</a:t>
            </a:r>
            <a:endParaRPr lang="en-US" dirty="0">
              <a:latin typeface="Calibri" charset="0"/>
            </a:endParaRPr>
          </a:p>
          <a:p>
            <a:pPr marL="0" indent="0" algn="just">
              <a:buNone/>
            </a:pPr>
            <a:r>
              <a:rPr lang="en-US" b="1" dirty="0">
                <a:solidFill>
                  <a:srgbClr val="000000"/>
                </a:solidFill>
                <a:latin typeface="Calibri" charset="0"/>
              </a:rPr>
              <a:t>4. Will transition between Y6 – Y7 be affected? </a:t>
            </a:r>
            <a:r>
              <a:rPr lang="en-US" dirty="0">
                <a:solidFill>
                  <a:srgbClr val="000000"/>
                </a:solidFill>
                <a:latin typeface="Calibri" charset="0"/>
              </a:rPr>
              <a:t>Yes. It will </a:t>
            </a:r>
            <a:r>
              <a:rPr lang="en-US" dirty="0">
                <a:solidFill>
                  <a:srgbClr val="FFFFFF"/>
                </a:solidFill>
                <a:latin typeface="Calibri" charset="0"/>
              </a:rPr>
              <a:t>be enhanced due to the close relationship  between the schools.</a:t>
            </a:r>
          </a:p>
          <a:p>
            <a:pPr marL="457200" indent="-457200">
              <a:buFont typeface="+mj-lt"/>
              <a:buAutoNum type="arabicPeriod"/>
            </a:pPr>
            <a:endParaRPr lang="en-US" dirty="0">
              <a:latin typeface="Calibri" charset="0"/>
            </a:endParaRPr>
          </a:p>
        </p:txBody>
      </p:sp>
    </p:spTree>
    <p:extLst>
      <p:ext uri="{BB962C8B-B14F-4D97-AF65-F5344CB8AC3E}">
        <p14:creationId xmlns:p14="http://schemas.microsoft.com/office/powerpoint/2010/main" val="382759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8822" y="211129"/>
            <a:ext cx="9906000" cy="6646871"/>
          </a:xfrm>
        </p:spPr>
        <p:txBody>
          <a:bodyPr vert="horz" lIns="91440" tIns="45720" rIns="91440" bIns="45720" rtlCol="0" anchor="t">
            <a:normAutofit lnSpcReduction="10000"/>
          </a:bodyPr>
          <a:lstStyle/>
          <a:p>
            <a:pPr marL="0" indent="0" algn="just">
              <a:buNone/>
            </a:pPr>
            <a:r>
              <a:rPr lang="en-US" b="1" dirty="0">
                <a:solidFill>
                  <a:srgbClr val="000000"/>
                </a:solidFill>
                <a:latin typeface="Calibri" charset="0"/>
              </a:rPr>
              <a:t>5.  Will the Academy deliver the full Academic curriculum? </a:t>
            </a:r>
            <a:r>
              <a:rPr lang="en-US" dirty="0">
                <a:solidFill>
                  <a:srgbClr val="000000"/>
                </a:solidFill>
                <a:latin typeface="Calibri" charset="0"/>
              </a:rPr>
              <a:t>Gomer Junior will continue to deliver a broad and balanced curriculum designed to meet the needs and aspirations of the pupils. For example, our leading edge </a:t>
            </a:r>
            <a:r>
              <a:rPr lang="en-US" dirty="0" err="1">
                <a:solidFill>
                  <a:srgbClr val="000000"/>
                </a:solidFill>
                <a:latin typeface="Calibri" charset="0"/>
              </a:rPr>
              <a:t>gSTEM</a:t>
            </a:r>
            <a:r>
              <a:rPr lang="en-US" dirty="0">
                <a:solidFill>
                  <a:srgbClr val="000000"/>
                </a:solidFill>
                <a:latin typeface="Calibri" charset="0"/>
              </a:rPr>
              <a:t> Curriculum and widely  based successful sporting </a:t>
            </a:r>
            <a:r>
              <a:rPr lang="en-US" dirty="0" err="1">
                <a:solidFill>
                  <a:srgbClr val="000000"/>
                </a:solidFill>
                <a:latin typeface="Calibri" charset="0"/>
              </a:rPr>
              <a:t>endeavours</a:t>
            </a:r>
            <a:r>
              <a:rPr lang="en-US" dirty="0">
                <a:solidFill>
                  <a:srgbClr val="000000"/>
                </a:solidFill>
                <a:latin typeface="Calibri" charset="0"/>
              </a:rPr>
              <a:t> will continue.</a:t>
            </a:r>
            <a:endParaRPr lang="en-US" dirty="0">
              <a:latin typeface="Calibri" charset="0"/>
            </a:endParaRPr>
          </a:p>
          <a:p>
            <a:pPr marL="0" indent="0" algn="just">
              <a:buNone/>
            </a:pPr>
            <a:r>
              <a:rPr lang="en-US" b="1" dirty="0">
                <a:solidFill>
                  <a:srgbClr val="000000"/>
                </a:solidFill>
                <a:latin typeface="Calibri" charset="0"/>
              </a:rPr>
              <a:t>6.  How will admissions be arranged? Is this based on proximity to the Academy?</a:t>
            </a:r>
            <a:r>
              <a:rPr lang="en-US" dirty="0">
                <a:solidFill>
                  <a:srgbClr val="000000"/>
                </a:solidFill>
                <a:latin typeface="Calibri" charset="0"/>
              </a:rPr>
              <a:t> The admissions policy will be published on-line. We will remain an inclusive </a:t>
            </a:r>
            <a:r>
              <a:rPr lang="en-US" dirty="0" err="1">
                <a:solidFill>
                  <a:srgbClr val="000000"/>
                </a:solidFill>
                <a:latin typeface="Calibri" charset="0"/>
              </a:rPr>
              <a:t>organisation</a:t>
            </a:r>
            <a:r>
              <a:rPr lang="en-US" dirty="0">
                <a:solidFill>
                  <a:srgbClr val="000000"/>
                </a:solidFill>
                <a:latin typeface="Calibri" charset="0"/>
              </a:rPr>
              <a:t> serving local children.</a:t>
            </a:r>
            <a:r>
              <a:rPr lang="en-US" b="1" dirty="0">
                <a:solidFill>
                  <a:srgbClr val="000000"/>
                </a:solidFill>
                <a:latin typeface="Calibri" charset="0"/>
              </a:rPr>
              <a:t> </a:t>
            </a:r>
            <a:endParaRPr lang="en-US" b="1" dirty="0">
              <a:latin typeface="Calibri" charset="0"/>
            </a:endParaRPr>
          </a:p>
          <a:p>
            <a:pPr marL="0" indent="0" algn="just">
              <a:buNone/>
            </a:pPr>
            <a:r>
              <a:rPr lang="en-US" b="1" dirty="0">
                <a:solidFill>
                  <a:srgbClr val="000000"/>
                </a:solidFill>
                <a:latin typeface="Calibri" charset="0"/>
              </a:rPr>
              <a:t>7. How will the Academy conversion project be funded?</a:t>
            </a:r>
            <a:r>
              <a:rPr lang="en-US" dirty="0">
                <a:solidFill>
                  <a:srgbClr val="000000"/>
                </a:solidFill>
                <a:latin typeface="Calibri" charset="0"/>
              </a:rPr>
              <a:t> The Academy conversion process is funded directly by the Department for Education (DfE).</a:t>
            </a:r>
            <a:r>
              <a:rPr lang="en-US" b="1" dirty="0">
                <a:solidFill>
                  <a:srgbClr val="000000"/>
                </a:solidFill>
                <a:latin typeface="Calibri" charset="0"/>
              </a:rPr>
              <a:t> </a:t>
            </a:r>
            <a:endParaRPr lang="en-US" b="1" dirty="0">
              <a:latin typeface="Calibri" charset="0"/>
            </a:endParaRPr>
          </a:p>
          <a:p>
            <a:pPr marL="0" indent="0" algn="just">
              <a:buNone/>
            </a:pPr>
            <a:r>
              <a:rPr lang="en-US" b="1" dirty="0">
                <a:solidFill>
                  <a:srgbClr val="000000"/>
                </a:solidFill>
                <a:latin typeface="Calibri" charset="0"/>
              </a:rPr>
              <a:t>8. How will the Academy’s governing body ensure democratic representation? </a:t>
            </a:r>
            <a:r>
              <a:rPr lang="en-US" dirty="0">
                <a:solidFill>
                  <a:srgbClr val="222222"/>
                </a:solidFill>
                <a:latin typeface="Calibri" charset="0"/>
              </a:rPr>
              <a:t>The Gomer Junior Academy will be part of the GFM. Gomer will determine the composition of its own governing body, which in our case will include democratically voted parents onto the committee. </a:t>
            </a:r>
            <a:r>
              <a:rPr lang="en-US" dirty="0">
                <a:latin typeface="Calibri" charset="0"/>
              </a:rPr>
              <a:t>Additionally </a:t>
            </a:r>
            <a:r>
              <a:rPr lang="en-US" dirty="0">
                <a:solidFill>
                  <a:srgbClr val="FFFFFF"/>
                </a:solidFill>
                <a:latin typeface="Calibri" charset="0"/>
              </a:rPr>
              <a:t>locally appointed representatives will be made as agreed by the founding members of the GFM.</a:t>
            </a:r>
            <a:endParaRPr lang="en-US" dirty="0">
              <a:latin typeface="Calibri" charset="0"/>
            </a:endParaRPr>
          </a:p>
          <a:p>
            <a:pPr marL="0" indent="0">
              <a:buNone/>
            </a:pPr>
            <a:endParaRPr lang="en-US" dirty="0">
              <a:latin typeface="Calibri" charset="0"/>
            </a:endParaRPr>
          </a:p>
          <a:p>
            <a:pPr marL="457200" indent="-457200">
              <a:buFont typeface="+mj-lt"/>
              <a:buAutoNum type="arabicPeriod"/>
            </a:pPr>
            <a:endParaRPr lang="en-US" dirty="0">
              <a:latin typeface="Calibri" charset="0"/>
            </a:endParaRPr>
          </a:p>
        </p:txBody>
      </p:sp>
    </p:spTree>
    <p:extLst>
      <p:ext uri="{BB962C8B-B14F-4D97-AF65-F5344CB8AC3E}">
        <p14:creationId xmlns:p14="http://schemas.microsoft.com/office/powerpoint/2010/main" val="1442251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29</TotalTime>
  <Words>1480</Words>
  <Application>Microsoft Office PowerPoint</Application>
  <PresentationFormat>Custom</PresentationFormat>
  <Paragraphs>82</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   </vt:lpstr>
      <vt:lpstr>Introduction</vt:lpstr>
      <vt:lpstr>Background</vt:lpstr>
      <vt:lpstr>What is an academy?</vt:lpstr>
      <vt:lpstr>What are the benefits of gomer junior joining the gfm?</vt:lpstr>
      <vt:lpstr>In more detail, advantages of being a member of the gfm include:</vt:lpstr>
      <vt:lpstr>Free school Application</vt:lpstr>
      <vt:lpstr>FAQ:</vt:lpstr>
      <vt:lpstr>PowerPoint Presentation</vt:lpstr>
      <vt:lpstr>PowerPoint Presentation</vt:lpstr>
      <vt:lpstr>Consultation process</vt:lpstr>
      <vt:lpstr>Contact details and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Georgina Mulhall</dc:creator>
  <cp:lastModifiedBy>Georgina Mulhall</cp:lastModifiedBy>
  <cp:revision>13</cp:revision>
  <dcterms:created xsi:type="dcterms:W3CDTF">2014-08-26T23:43:54Z</dcterms:created>
  <dcterms:modified xsi:type="dcterms:W3CDTF">2016-10-03T15:19:13Z</dcterms:modified>
</cp:coreProperties>
</file>